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57" r:id="rId5"/>
    <p:sldId id="258" r:id="rId6"/>
    <p:sldId id="264" r:id="rId7"/>
    <p:sldId id="266" r:id="rId8"/>
    <p:sldId id="273" r:id="rId9"/>
    <p:sldId id="259" r:id="rId10"/>
    <p:sldId id="262" r:id="rId11"/>
    <p:sldId id="274" r:id="rId12"/>
    <p:sldId id="260" r:id="rId13"/>
    <p:sldId id="275" r:id="rId14"/>
    <p:sldId id="276" r:id="rId15"/>
    <p:sldId id="261" r:id="rId16"/>
    <p:sldId id="265" r:id="rId17"/>
    <p:sldId id="268" r:id="rId18"/>
    <p:sldId id="277" r:id="rId19"/>
    <p:sldId id="278" r:id="rId20"/>
    <p:sldId id="279" r:id="rId21"/>
    <p:sldId id="269" r:id="rId22"/>
    <p:sldId id="27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66A3"/>
    <a:srgbClr val="C796C0"/>
    <a:srgbClr val="7E0C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9" d="100"/>
          <a:sy n="89" d="100"/>
        </p:scale>
        <p:origin x="68" y="29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5780B6E-0AC3-43F8-99C7-A90F26B15E89}"/>
              </a:ext>
            </a:extLst>
          </p:cNvPr>
          <p:cNvPicPr>
            <a:picLocks noChangeAspect="1"/>
          </p:cNvPicPr>
          <p:nvPr userDrawn="1"/>
        </p:nvPicPr>
        <p:blipFill>
          <a:blip r:embed="rId3"/>
          <a:srcRect l="70904"/>
          <a:stretch>
            <a:fillRect/>
          </a:stretch>
        </p:blipFill>
        <p:spPr>
          <a:xfrm>
            <a:off x="0" y="1127356"/>
            <a:ext cx="3075890" cy="4663844"/>
          </a:xfrm>
          <a:custGeom>
            <a:avLst/>
            <a:gdLst>
              <a:gd name="connsiteX0" fmla="*/ 0 w 3075890"/>
              <a:gd name="connsiteY0" fmla="*/ 0 h 4663844"/>
              <a:gd name="connsiteX1" fmla="*/ 3075890 w 3075890"/>
              <a:gd name="connsiteY1" fmla="*/ 0 h 4663844"/>
              <a:gd name="connsiteX2" fmla="*/ 3075890 w 3075890"/>
              <a:gd name="connsiteY2" fmla="*/ 4663844 h 4663844"/>
              <a:gd name="connsiteX3" fmla="*/ 0 w 3075890"/>
              <a:gd name="connsiteY3" fmla="*/ 4663844 h 4663844"/>
            </a:gdLst>
            <a:ahLst/>
            <a:cxnLst>
              <a:cxn ang="0">
                <a:pos x="connsiteX0" y="connsiteY0"/>
              </a:cxn>
              <a:cxn ang="0">
                <a:pos x="connsiteX1" y="connsiteY1"/>
              </a:cxn>
              <a:cxn ang="0">
                <a:pos x="connsiteX2" y="connsiteY2"/>
              </a:cxn>
              <a:cxn ang="0">
                <a:pos x="connsiteX3" y="connsiteY3"/>
              </a:cxn>
            </a:cxnLst>
            <a:rect l="l" t="t" r="r" b="b"/>
            <a:pathLst>
              <a:path w="3075890" h="4663844">
                <a:moveTo>
                  <a:pt x="0" y="0"/>
                </a:moveTo>
                <a:lnTo>
                  <a:pt x="3075890" y="0"/>
                </a:lnTo>
                <a:lnTo>
                  <a:pt x="3075890" y="4663844"/>
                </a:lnTo>
                <a:lnTo>
                  <a:pt x="0" y="4663844"/>
                </a:lnTo>
                <a:close/>
              </a:path>
            </a:pathLst>
          </a:custGeom>
        </p:spPr>
      </p:pic>
      <p:pic>
        <p:nvPicPr>
          <p:cNvPr id="10" name="图片 9">
            <a:extLst>
              <a:ext uri="{FF2B5EF4-FFF2-40B4-BE49-F238E27FC236}">
                <a16:creationId xmlns:a16="http://schemas.microsoft.com/office/drawing/2014/main" id="{65132E47-0BF8-4007-B039-026FD887E2DB}"/>
              </a:ext>
            </a:extLst>
          </p:cNvPr>
          <p:cNvPicPr>
            <a:picLocks noChangeAspect="1"/>
          </p:cNvPicPr>
          <p:nvPr userDrawn="1"/>
        </p:nvPicPr>
        <p:blipFill>
          <a:blip r:embed="rId4"/>
          <a:stretch>
            <a:fillRect/>
          </a:stretch>
        </p:blipFill>
        <p:spPr>
          <a:xfrm>
            <a:off x="-93930" y="1396053"/>
            <a:ext cx="3078747" cy="4029805"/>
          </a:xfrm>
          <a:prstGeom prst="rect">
            <a:avLst/>
          </a:prstGeom>
        </p:spPr>
      </p:pic>
    </p:spTree>
    <p:extLst>
      <p:ext uri="{BB962C8B-B14F-4D97-AF65-F5344CB8AC3E}">
        <p14:creationId xmlns:p14="http://schemas.microsoft.com/office/powerpoint/2010/main" val="1895080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4BDDEED-F630-44D9-A956-5A828F7B7D83}"/>
              </a:ext>
            </a:extLst>
          </p:cNvPr>
          <p:cNvGrpSpPr/>
          <p:nvPr userDrawn="1"/>
        </p:nvGrpSpPr>
        <p:grpSpPr>
          <a:xfrm>
            <a:off x="631423" y="1874619"/>
            <a:ext cx="10929154" cy="3108762"/>
            <a:chOff x="911225" y="1005098"/>
            <a:chExt cx="10400314" cy="4853149"/>
          </a:xfrm>
        </p:grpSpPr>
        <p:grpSp>
          <p:nvGrpSpPr>
            <p:cNvPr id="8" name="组合 7">
              <a:extLst>
                <a:ext uri="{FF2B5EF4-FFF2-40B4-BE49-F238E27FC236}">
                  <a16:creationId xmlns:a16="http://schemas.microsoft.com/office/drawing/2014/main" id="{6F34E081-25A9-4E2A-93C9-2BB5B3E10272}"/>
                </a:ext>
              </a:extLst>
            </p:cNvPr>
            <p:cNvGrpSpPr/>
            <p:nvPr/>
          </p:nvGrpSpPr>
          <p:grpSpPr>
            <a:xfrm>
              <a:off x="911226" y="2846946"/>
              <a:ext cx="10400313" cy="3011301"/>
              <a:chOff x="916975" y="2846946"/>
              <a:chExt cx="10400313" cy="3011301"/>
            </a:xfrm>
          </p:grpSpPr>
          <p:grpSp>
            <p:nvGrpSpPr>
              <p:cNvPr id="28" name="组合 27">
                <a:extLst>
                  <a:ext uri="{FF2B5EF4-FFF2-40B4-BE49-F238E27FC236}">
                    <a16:creationId xmlns:a16="http://schemas.microsoft.com/office/drawing/2014/main" id="{22B5F105-DE51-4872-9502-947474086B97}"/>
                  </a:ext>
                </a:extLst>
              </p:cNvPr>
              <p:cNvGrpSpPr/>
              <p:nvPr/>
            </p:nvGrpSpPr>
            <p:grpSpPr>
              <a:xfrm rot="10800000">
                <a:off x="6171897" y="2846946"/>
                <a:ext cx="5145391" cy="2975298"/>
                <a:chOff x="1828179" y="1749490"/>
                <a:chExt cx="5145391" cy="2975298"/>
              </a:xfrm>
            </p:grpSpPr>
            <p:sp>
              <p:nvSpPr>
                <p:cNvPr id="38" name="矩形 37">
                  <a:extLst>
                    <a:ext uri="{FF2B5EF4-FFF2-40B4-BE49-F238E27FC236}">
                      <a16:creationId xmlns:a16="http://schemas.microsoft.com/office/drawing/2014/main" id="{26DA820A-1E4A-487D-8090-0911A0BD0A8E}"/>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9" name="矩形 38">
                  <a:extLst>
                    <a:ext uri="{FF2B5EF4-FFF2-40B4-BE49-F238E27FC236}">
                      <a16:creationId xmlns:a16="http://schemas.microsoft.com/office/drawing/2014/main" id="{5B75793B-DC4E-4061-B5A0-FCB700745582}"/>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0" name="矩形 39">
                  <a:extLst>
                    <a:ext uri="{FF2B5EF4-FFF2-40B4-BE49-F238E27FC236}">
                      <a16:creationId xmlns:a16="http://schemas.microsoft.com/office/drawing/2014/main" id="{638FD4E2-59E8-4868-8326-9AA7AA651FB2}"/>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1" name="矩形 40">
                  <a:extLst>
                    <a:ext uri="{FF2B5EF4-FFF2-40B4-BE49-F238E27FC236}">
                      <a16:creationId xmlns:a16="http://schemas.microsoft.com/office/drawing/2014/main" id="{94A97EF0-9153-4139-9F60-260A39A54456}"/>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42" name="直接连接符 41">
                  <a:extLst>
                    <a:ext uri="{FF2B5EF4-FFF2-40B4-BE49-F238E27FC236}">
                      <a16:creationId xmlns:a16="http://schemas.microsoft.com/office/drawing/2014/main" id="{C896CEF5-A876-4D29-977C-978F8ABFD275}"/>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DB2B291-CBAE-4969-B4D2-843557525265}"/>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D0C64F7-34E1-4EC6-B8D0-3027B67062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2D346DD-208B-4275-B02B-25E8025D5076}"/>
                    </a:ext>
                  </a:extLst>
                </p:cNvPr>
                <p:cNvCxnSpPr/>
                <p:nvPr/>
              </p:nvCxnSpPr>
              <p:spPr>
                <a:xfrm flipV="1">
                  <a:off x="1830629" y="2256894"/>
                  <a:ext cx="0" cy="246789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D1B9670C-9ED0-423E-B071-A5DC0D16D35B}"/>
                  </a:ext>
                </a:extLst>
              </p:cNvPr>
              <p:cNvGrpSpPr/>
              <p:nvPr/>
            </p:nvGrpSpPr>
            <p:grpSpPr>
              <a:xfrm rot="16200000">
                <a:off x="2151902" y="1838249"/>
                <a:ext cx="2785071" cy="5254925"/>
                <a:chOff x="1828099" y="1747039"/>
                <a:chExt cx="2785071" cy="5254925"/>
              </a:xfrm>
            </p:grpSpPr>
            <p:sp>
              <p:nvSpPr>
                <p:cNvPr id="30" name="矩形 29">
                  <a:extLst>
                    <a:ext uri="{FF2B5EF4-FFF2-40B4-BE49-F238E27FC236}">
                      <a16:creationId xmlns:a16="http://schemas.microsoft.com/office/drawing/2014/main" id="{8ABEC38A-EEC8-4C38-B9B3-4AF1BAC16527}"/>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1" name="矩形 30">
                  <a:extLst>
                    <a:ext uri="{FF2B5EF4-FFF2-40B4-BE49-F238E27FC236}">
                      <a16:creationId xmlns:a16="http://schemas.microsoft.com/office/drawing/2014/main" id="{18F7C0A9-AAFB-4C93-8D80-1B43E77A1C3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2" name="矩形 31">
                  <a:extLst>
                    <a:ext uri="{FF2B5EF4-FFF2-40B4-BE49-F238E27FC236}">
                      <a16:creationId xmlns:a16="http://schemas.microsoft.com/office/drawing/2014/main" id="{EA73A7F6-2755-48D5-82FB-C24AB54FDC5A}"/>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3" name="矩形 32">
                  <a:extLst>
                    <a:ext uri="{FF2B5EF4-FFF2-40B4-BE49-F238E27FC236}">
                      <a16:creationId xmlns:a16="http://schemas.microsoft.com/office/drawing/2014/main" id="{F7E22FAB-D73E-4822-B395-174C2C9188B8}"/>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4" name="直接连接符 33">
                  <a:extLst>
                    <a:ext uri="{FF2B5EF4-FFF2-40B4-BE49-F238E27FC236}">
                      <a16:creationId xmlns:a16="http://schemas.microsoft.com/office/drawing/2014/main" id="{E299B24B-D7CA-48D9-AD29-308B563474F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01735F-AA98-4242-BA93-09681140F14C}"/>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C583CD-09FE-4612-AFC8-301E7E8DAE47}"/>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9BD1806-183E-4121-BD6D-C089E9C49E1C}"/>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D6BDE205-E254-4E41-BFC3-B1FD7F64AA09}"/>
                </a:ext>
              </a:extLst>
            </p:cNvPr>
            <p:cNvGrpSpPr/>
            <p:nvPr/>
          </p:nvGrpSpPr>
          <p:grpSpPr>
            <a:xfrm>
              <a:off x="911225" y="1005098"/>
              <a:ext cx="10397864" cy="2330249"/>
              <a:chOff x="911225" y="1005098"/>
              <a:chExt cx="10397864" cy="2330249"/>
            </a:xfrm>
          </p:grpSpPr>
          <p:grpSp>
            <p:nvGrpSpPr>
              <p:cNvPr id="10" name="组合 9">
                <a:extLst>
                  <a:ext uri="{FF2B5EF4-FFF2-40B4-BE49-F238E27FC236}">
                    <a16:creationId xmlns:a16="http://schemas.microsoft.com/office/drawing/2014/main" id="{587C971A-090E-4242-9E02-ED7FD3F52016}"/>
                  </a:ext>
                </a:extLst>
              </p:cNvPr>
              <p:cNvGrpSpPr/>
              <p:nvPr/>
            </p:nvGrpSpPr>
            <p:grpSpPr>
              <a:xfrm>
                <a:off x="911225" y="1018161"/>
                <a:ext cx="5145391" cy="2317186"/>
                <a:chOff x="1828179" y="1749490"/>
                <a:chExt cx="5145391" cy="2317186"/>
              </a:xfrm>
            </p:grpSpPr>
            <p:sp>
              <p:nvSpPr>
                <p:cNvPr id="20" name="矩形 19">
                  <a:extLst>
                    <a:ext uri="{FF2B5EF4-FFF2-40B4-BE49-F238E27FC236}">
                      <a16:creationId xmlns:a16="http://schemas.microsoft.com/office/drawing/2014/main" id="{0C8DB76B-752B-469B-9D41-09AC8C98A4D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1" name="矩形 20">
                  <a:extLst>
                    <a:ext uri="{FF2B5EF4-FFF2-40B4-BE49-F238E27FC236}">
                      <a16:creationId xmlns:a16="http://schemas.microsoft.com/office/drawing/2014/main" id="{D86D8750-E79A-4A12-9F5A-852715EC751B}"/>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2" name="矩形 21">
                  <a:extLst>
                    <a:ext uri="{FF2B5EF4-FFF2-40B4-BE49-F238E27FC236}">
                      <a16:creationId xmlns:a16="http://schemas.microsoft.com/office/drawing/2014/main" id="{DCAB475C-B2D6-419C-8D16-2E8AB77A92C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3" name="矩形 22">
                  <a:extLst>
                    <a:ext uri="{FF2B5EF4-FFF2-40B4-BE49-F238E27FC236}">
                      <a16:creationId xmlns:a16="http://schemas.microsoft.com/office/drawing/2014/main" id="{92A65D76-5B2A-48F8-8F27-B95401986D39}"/>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4" name="直接连接符 23">
                  <a:extLst>
                    <a:ext uri="{FF2B5EF4-FFF2-40B4-BE49-F238E27FC236}">
                      <a16:creationId xmlns:a16="http://schemas.microsoft.com/office/drawing/2014/main" id="{3DA4DDED-8ACF-43B5-A650-659A1C4BAA61}"/>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14AE8D2-6A1F-4AF4-859C-FE4CB11D4FB1}"/>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71AF73-2F7D-4391-98BA-07257552BE8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C3DA86-6AC3-4A4F-BE62-4C6F9FA37794}"/>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40C570E-7AA6-4697-8899-B78CD5F7941E}"/>
                  </a:ext>
                </a:extLst>
              </p:cNvPr>
              <p:cNvGrpSpPr/>
              <p:nvPr/>
            </p:nvGrpSpPr>
            <p:grpSpPr>
              <a:xfrm rot="5400000">
                <a:off x="7673308" y="-623918"/>
                <a:ext cx="2006766" cy="5264797"/>
                <a:chOff x="1828179" y="1749490"/>
                <a:chExt cx="2006766" cy="5264797"/>
              </a:xfrm>
            </p:grpSpPr>
            <p:sp>
              <p:nvSpPr>
                <p:cNvPr id="12" name="矩形 11">
                  <a:extLst>
                    <a:ext uri="{FF2B5EF4-FFF2-40B4-BE49-F238E27FC236}">
                      <a16:creationId xmlns:a16="http://schemas.microsoft.com/office/drawing/2014/main" id="{0FEAE324-3A1E-43E6-AFC8-8C6BD2B30481}"/>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E05244BB-DC7B-43DB-AED7-0B961F80D53D}"/>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F27EF52C-E7AA-4296-92C9-4E6B3C33821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5" name="矩形 14">
                  <a:extLst>
                    <a:ext uri="{FF2B5EF4-FFF2-40B4-BE49-F238E27FC236}">
                      <a16:creationId xmlns:a16="http://schemas.microsoft.com/office/drawing/2014/main" id="{495AE1A2-F3C2-471B-8EA3-3ABBBDDF3941}"/>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6" name="直接连接符 15">
                  <a:extLst>
                    <a:ext uri="{FF2B5EF4-FFF2-40B4-BE49-F238E27FC236}">
                      <a16:creationId xmlns:a16="http://schemas.microsoft.com/office/drawing/2014/main" id="{959E88A0-049E-44B0-A971-E81D6BBE4A0D}"/>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DC7D35-1B01-4C5C-88BF-276C30421093}"/>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E9A4F5-50EF-496A-9329-8F889883D432}"/>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C118D09-1BC5-4711-BC8B-3D7FA22D0C63}"/>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6" name="平行四边形 45">
            <a:extLst>
              <a:ext uri="{FF2B5EF4-FFF2-40B4-BE49-F238E27FC236}">
                <a16:creationId xmlns:a16="http://schemas.microsoft.com/office/drawing/2014/main" id="{B52AE054-1904-4B46-BAB9-52DB674FEAC5}"/>
              </a:ext>
            </a:extLst>
          </p:cNvPr>
          <p:cNvSpPr/>
          <p:nvPr userDrawn="1"/>
        </p:nvSpPr>
        <p:spPr>
          <a:xfrm flipH="1">
            <a:off x="6341710" y="1397001"/>
            <a:ext cx="4076696" cy="3557340"/>
          </a:xfrm>
          <a:prstGeom prst="parallelogram">
            <a:avLst/>
          </a:prstGeom>
          <a:solidFill>
            <a:srgbClr val="7E0C6E">
              <a:alpha val="96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00" dirty="0">
              <a:latin typeface="禹卫书法行书简体&#10;" panose="02000603000000000000" pitchFamily="2" charset="-122"/>
              <a:ea typeface="禹卫书法行书简体&#10;" panose="02000603000000000000" pitchFamily="2" charset="-122"/>
            </a:endParaRPr>
          </a:p>
        </p:txBody>
      </p:sp>
      <p:pic>
        <p:nvPicPr>
          <p:cNvPr id="47" name="图片 46">
            <a:extLst>
              <a:ext uri="{FF2B5EF4-FFF2-40B4-BE49-F238E27FC236}">
                <a16:creationId xmlns:a16="http://schemas.microsoft.com/office/drawing/2014/main" id="{139D112C-878E-4ACA-9B69-0F64739F7129}"/>
              </a:ext>
            </a:extLst>
          </p:cNvPr>
          <p:cNvPicPr>
            <a:picLocks noChangeAspect="1"/>
          </p:cNvPicPr>
          <p:nvPr userDrawn="1"/>
        </p:nvPicPr>
        <p:blipFill rotWithShape="1">
          <a:blip r:embed="rId3"/>
          <a:srcRect b="84335"/>
          <a:stretch/>
        </p:blipFill>
        <p:spPr>
          <a:xfrm>
            <a:off x="5437196" y="1340616"/>
            <a:ext cx="4188315" cy="574933"/>
          </a:xfrm>
          <a:prstGeom prst="rect">
            <a:avLst/>
          </a:prstGeom>
        </p:spPr>
      </p:pic>
      <p:pic>
        <p:nvPicPr>
          <p:cNvPr id="48" name="图片 47">
            <a:extLst>
              <a:ext uri="{FF2B5EF4-FFF2-40B4-BE49-F238E27FC236}">
                <a16:creationId xmlns:a16="http://schemas.microsoft.com/office/drawing/2014/main" id="{9110C4FA-2A12-4CD7-9273-85F78D7A4D0E}"/>
              </a:ext>
            </a:extLst>
          </p:cNvPr>
          <p:cNvPicPr>
            <a:picLocks noChangeAspect="1"/>
          </p:cNvPicPr>
          <p:nvPr userDrawn="1"/>
        </p:nvPicPr>
        <p:blipFill>
          <a:blip r:embed="rId4"/>
          <a:stretch>
            <a:fillRect/>
          </a:stretch>
        </p:blipFill>
        <p:spPr>
          <a:xfrm>
            <a:off x="5534304" y="709210"/>
            <a:ext cx="5566130" cy="5316173"/>
          </a:xfrm>
          <a:prstGeom prst="rect">
            <a:avLst/>
          </a:prstGeom>
        </p:spPr>
      </p:pic>
    </p:spTree>
    <p:extLst>
      <p:ext uri="{BB962C8B-B14F-4D97-AF65-F5344CB8AC3E}">
        <p14:creationId xmlns:p14="http://schemas.microsoft.com/office/powerpoint/2010/main" val="59865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4BDDEED-F630-44D9-A956-5A828F7B7D83}"/>
              </a:ext>
            </a:extLst>
          </p:cNvPr>
          <p:cNvGrpSpPr/>
          <p:nvPr userDrawn="1"/>
        </p:nvGrpSpPr>
        <p:grpSpPr>
          <a:xfrm>
            <a:off x="631423" y="1874619"/>
            <a:ext cx="10929154" cy="3108762"/>
            <a:chOff x="911225" y="1005098"/>
            <a:chExt cx="10400314" cy="4853149"/>
          </a:xfrm>
        </p:grpSpPr>
        <p:grpSp>
          <p:nvGrpSpPr>
            <p:cNvPr id="8" name="组合 7">
              <a:extLst>
                <a:ext uri="{FF2B5EF4-FFF2-40B4-BE49-F238E27FC236}">
                  <a16:creationId xmlns:a16="http://schemas.microsoft.com/office/drawing/2014/main" id="{6F34E081-25A9-4E2A-93C9-2BB5B3E10272}"/>
                </a:ext>
              </a:extLst>
            </p:cNvPr>
            <p:cNvGrpSpPr/>
            <p:nvPr/>
          </p:nvGrpSpPr>
          <p:grpSpPr>
            <a:xfrm>
              <a:off x="911226" y="2846946"/>
              <a:ext cx="10400313" cy="3011301"/>
              <a:chOff x="916975" y="2846946"/>
              <a:chExt cx="10400313" cy="3011301"/>
            </a:xfrm>
          </p:grpSpPr>
          <p:grpSp>
            <p:nvGrpSpPr>
              <p:cNvPr id="28" name="组合 27">
                <a:extLst>
                  <a:ext uri="{FF2B5EF4-FFF2-40B4-BE49-F238E27FC236}">
                    <a16:creationId xmlns:a16="http://schemas.microsoft.com/office/drawing/2014/main" id="{22B5F105-DE51-4872-9502-947474086B97}"/>
                  </a:ext>
                </a:extLst>
              </p:cNvPr>
              <p:cNvGrpSpPr/>
              <p:nvPr/>
            </p:nvGrpSpPr>
            <p:grpSpPr>
              <a:xfrm rot="10800000">
                <a:off x="6171897" y="2846946"/>
                <a:ext cx="5145391" cy="2975298"/>
                <a:chOff x="1828179" y="1749490"/>
                <a:chExt cx="5145391" cy="2975298"/>
              </a:xfrm>
            </p:grpSpPr>
            <p:sp>
              <p:nvSpPr>
                <p:cNvPr id="38" name="矩形 37">
                  <a:extLst>
                    <a:ext uri="{FF2B5EF4-FFF2-40B4-BE49-F238E27FC236}">
                      <a16:creationId xmlns:a16="http://schemas.microsoft.com/office/drawing/2014/main" id="{26DA820A-1E4A-487D-8090-0911A0BD0A8E}"/>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9" name="矩形 38">
                  <a:extLst>
                    <a:ext uri="{FF2B5EF4-FFF2-40B4-BE49-F238E27FC236}">
                      <a16:creationId xmlns:a16="http://schemas.microsoft.com/office/drawing/2014/main" id="{5B75793B-DC4E-4061-B5A0-FCB700745582}"/>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0" name="矩形 39">
                  <a:extLst>
                    <a:ext uri="{FF2B5EF4-FFF2-40B4-BE49-F238E27FC236}">
                      <a16:creationId xmlns:a16="http://schemas.microsoft.com/office/drawing/2014/main" id="{638FD4E2-59E8-4868-8326-9AA7AA651FB2}"/>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1" name="矩形 40">
                  <a:extLst>
                    <a:ext uri="{FF2B5EF4-FFF2-40B4-BE49-F238E27FC236}">
                      <a16:creationId xmlns:a16="http://schemas.microsoft.com/office/drawing/2014/main" id="{94A97EF0-9153-4139-9F60-260A39A54456}"/>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42" name="直接连接符 41">
                  <a:extLst>
                    <a:ext uri="{FF2B5EF4-FFF2-40B4-BE49-F238E27FC236}">
                      <a16:creationId xmlns:a16="http://schemas.microsoft.com/office/drawing/2014/main" id="{C896CEF5-A876-4D29-977C-978F8ABFD275}"/>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DB2B291-CBAE-4969-B4D2-843557525265}"/>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D0C64F7-34E1-4EC6-B8D0-3027B67062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2D346DD-208B-4275-B02B-25E8025D5076}"/>
                    </a:ext>
                  </a:extLst>
                </p:cNvPr>
                <p:cNvCxnSpPr/>
                <p:nvPr/>
              </p:nvCxnSpPr>
              <p:spPr>
                <a:xfrm flipV="1">
                  <a:off x="1830629" y="2256894"/>
                  <a:ext cx="0" cy="246789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D1B9670C-9ED0-423E-B071-A5DC0D16D35B}"/>
                  </a:ext>
                </a:extLst>
              </p:cNvPr>
              <p:cNvGrpSpPr/>
              <p:nvPr/>
            </p:nvGrpSpPr>
            <p:grpSpPr>
              <a:xfrm rot="16200000">
                <a:off x="2151902" y="1838249"/>
                <a:ext cx="2785071" cy="5254925"/>
                <a:chOff x="1828099" y="1747039"/>
                <a:chExt cx="2785071" cy="5254925"/>
              </a:xfrm>
            </p:grpSpPr>
            <p:sp>
              <p:nvSpPr>
                <p:cNvPr id="30" name="矩形 29">
                  <a:extLst>
                    <a:ext uri="{FF2B5EF4-FFF2-40B4-BE49-F238E27FC236}">
                      <a16:creationId xmlns:a16="http://schemas.microsoft.com/office/drawing/2014/main" id="{8ABEC38A-EEC8-4C38-B9B3-4AF1BAC16527}"/>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1" name="矩形 30">
                  <a:extLst>
                    <a:ext uri="{FF2B5EF4-FFF2-40B4-BE49-F238E27FC236}">
                      <a16:creationId xmlns:a16="http://schemas.microsoft.com/office/drawing/2014/main" id="{18F7C0A9-AAFB-4C93-8D80-1B43E77A1C3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2" name="矩形 31">
                  <a:extLst>
                    <a:ext uri="{FF2B5EF4-FFF2-40B4-BE49-F238E27FC236}">
                      <a16:creationId xmlns:a16="http://schemas.microsoft.com/office/drawing/2014/main" id="{EA73A7F6-2755-48D5-82FB-C24AB54FDC5A}"/>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3" name="矩形 32">
                  <a:extLst>
                    <a:ext uri="{FF2B5EF4-FFF2-40B4-BE49-F238E27FC236}">
                      <a16:creationId xmlns:a16="http://schemas.microsoft.com/office/drawing/2014/main" id="{F7E22FAB-D73E-4822-B395-174C2C9188B8}"/>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4" name="直接连接符 33">
                  <a:extLst>
                    <a:ext uri="{FF2B5EF4-FFF2-40B4-BE49-F238E27FC236}">
                      <a16:creationId xmlns:a16="http://schemas.microsoft.com/office/drawing/2014/main" id="{E299B24B-D7CA-48D9-AD29-308B563474F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01735F-AA98-4242-BA93-09681140F14C}"/>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C583CD-09FE-4612-AFC8-301E7E8DAE47}"/>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9BD1806-183E-4121-BD6D-C089E9C49E1C}"/>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D6BDE205-E254-4E41-BFC3-B1FD7F64AA09}"/>
                </a:ext>
              </a:extLst>
            </p:cNvPr>
            <p:cNvGrpSpPr/>
            <p:nvPr/>
          </p:nvGrpSpPr>
          <p:grpSpPr>
            <a:xfrm>
              <a:off x="911225" y="1005098"/>
              <a:ext cx="10397864" cy="2330249"/>
              <a:chOff x="911225" y="1005098"/>
              <a:chExt cx="10397864" cy="2330249"/>
            </a:xfrm>
          </p:grpSpPr>
          <p:grpSp>
            <p:nvGrpSpPr>
              <p:cNvPr id="10" name="组合 9">
                <a:extLst>
                  <a:ext uri="{FF2B5EF4-FFF2-40B4-BE49-F238E27FC236}">
                    <a16:creationId xmlns:a16="http://schemas.microsoft.com/office/drawing/2014/main" id="{587C971A-090E-4242-9E02-ED7FD3F52016}"/>
                  </a:ext>
                </a:extLst>
              </p:cNvPr>
              <p:cNvGrpSpPr/>
              <p:nvPr/>
            </p:nvGrpSpPr>
            <p:grpSpPr>
              <a:xfrm>
                <a:off x="911225" y="1018161"/>
                <a:ext cx="5145391" cy="2317186"/>
                <a:chOff x="1828179" y="1749490"/>
                <a:chExt cx="5145391" cy="2317186"/>
              </a:xfrm>
            </p:grpSpPr>
            <p:sp>
              <p:nvSpPr>
                <p:cNvPr id="20" name="矩形 19">
                  <a:extLst>
                    <a:ext uri="{FF2B5EF4-FFF2-40B4-BE49-F238E27FC236}">
                      <a16:creationId xmlns:a16="http://schemas.microsoft.com/office/drawing/2014/main" id="{0C8DB76B-752B-469B-9D41-09AC8C98A4D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1" name="矩形 20">
                  <a:extLst>
                    <a:ext uri="{FF2B5EF4-FFF2-40B4-BE49-F238E27FC236}">
                      <a16:creationId xmlns:a16="http://schemas.microsoft.com/office/drawing/2014/main" id="{D86D8750-E79A-4A12-9F5A-852715EC751B}"/>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2" name="矩形 21">
                  <a:extLst>
                    <a:ext uri="{FF2B5EF4-FFF2-40B4-BE49-F238E27FC236}">
                      <a16:creationId xmlns:a16="http://schemas.microsoft.com/office/drawing/2014/main" id="{DCAB475C-B2D6-419C-8D16-2E8AB77A92C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3" name="矩形 22">
                  <a:extLst>
                    <a:ext uri="{FF2B5EF4-FFF2-40B4-BE49-F238E27FC236}">
                      <a16:creationId xmlns:a16="http://schemas.microsoft.com/office/drawing/2014/main" id="{92A65D76-5B2A-48F8-8F27-B95401986D39}"/>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4" name="直接连接符 23">
                  <a:extLst>
                    <a:ext uri="{FF2B5EF4-FFF2-40B4-BE49-F238E27FC236}">
                      <a16:creationId xmlns:a16="http://schemas.microsoft.com/office/drawing/2014/main" id="{3DA4DDED-8ACF-43B5-A650-659A1C4BAA61}"/>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14AE8D2-6A1F-4AF4-859C-FE4CB11D4FB1}"/>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71AF73-2F7D-4391-98BA-07257552BE8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C3DA86-6AC3-4A4F-BE62-4C6F9FA37794}"/>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40C570E-7AA6-4697-8899-B78CD5F7941E}"/>
                  </a:ext>
                </a:extLst>
              </p:cNvPr>
              <p:cNvGrpSpPr/>
              <p:nvPr/>
            </p:nvGrpSpPr>
            <p:grpSpPr>
              <a:xfrm rot="5400000">
                <a:off x="7673308" y="-623918"/>
                <a:ext cx="2006766" cy="5264797"/>
                <a:chOff x="1828179" y="1749490"/>
                <a:chExt cx="2006766" cy="5264797"/>
              </a:xfrm>
            </p:grpSpPr>
            <p:sp>
              <p:nvSpPr>
                <p:cNvPr id="12" name="矩形 11">
                  <a:extLst>
                    <a:ext uri="{FF2B5EF4-FFF2-40B4-BE49-F238E27FC236}">
                      <a16:creationId xmlns:a16="http://schemas.microsoft.com/office/drawing/2014/main" id="{0FEAE324-3A1E-43E6-AFC8-8C6BD2B30481}"/>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E05244BB-DC7B-43DB-AED7-0B961F80D53D}"/>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F27EF52C-E7AA-4296-92C9-4E6B3C33821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5" name="矩形 14">
                  <a:extLst>
                    <a:ext uri="{FF2B5EF4-FFF2-40B4-BE49-F238E27FC236}">
                      <a16:creationId xmlns:a16="http://schemas.microsoft.com/office/drawing/2014/main" id="{495AE1A2-F3C2-471B-8EA3-3ABBBDDF3941}"/>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6" name="直接连接符 15">
                  <a:extLst>
                    <a:ext uri="{FF2B5EF4-FFF2-40B4-BE49-F238E27FC236}">
                      <a16:creationId xmlns:a16="http://schemas.microsoft.com/office/drawing/2014/main" id="{959E88A0-049E-44B0-A971-E81D6BBE4A0D}"/>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DC7D35-1B01-4C5C-88BF-276C30421093}"/>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E9A4F5-50EF-496A-9329-8F889883D432}"/>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C118D09-1BC5-4711-BC8B-3D7FA22D0C63}"/>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6" name="平行四边形 45">
            <a:extLst>
              <a:ext uri="{FF2B5EF4-FFF2-40B4-BE49-F238E27FC236}">
                <a16:creationId xmlns:a16="http://schemas.microsoft.com/office/drawing/2014/main" id="{B52AE054-1904-4B46-BAB9-52DB674FEAC5}"/>
              </a:ext>
            </a:extLst>
          </p:cNvPr>
          <p:cNvSpPr/>
          <p:nvPr userDrawn="1"/>
        </p:nvSpPr>
        <p:spPr>
          <a:xfrm flipH="1">
            <a:off x="6341710" y="1397001"/>
            <a:ext cx="4076696" cy="3557340"/>
          </a:xfrm>
          <a:prstGeom prst="parallelogram">
            <a:avLst/>
          </a:prstGeom>
          <a:solidFill>
            <a:srgbClr val="7E0C6E">
              <a:alpha val="96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00" dirty="0">
              <a:latin typeface="禹卫书法行书简体&#10;" panose="02000603000000000000" pitchFamily="2" charset="-122"/>
              <a:ea typeface="禹卫书法行书简体&#10;" panose="02000603000000000000" pitchFamily="2" charset="-122"/>
            </a:endParaRPr>
          </a:p>
        </p:txBody>
      </p:sp>
      <p:pic>
        <p:nvPicPr>
          <p:cNvPr id="47" name="图片 46">
            <a:extLst>
              <a:ext uri="{FF2B5EF4-FFF2-40B4-BE49-F238E27FC236}">
                <a16:creationId xmlns:a16="http://schemas.microsoft.com/office/drawing/2014/main" id="{139D112C-878E-4ACA-9B69-0F64739F7129}"/>
              </a:ext>
            </a:extLst>
          </p:cNvPr>
          <p:cNvPicPr>
            <a:picLocks noChangeAspect="1"/>
          </p:cNvPicPr>
          <p:nvPr userDrawn="1"/>
        </p:nvPicPr>
        <p:blipFill rotWithShape="1">
          <a:blip r:embed="rId3"/>
          <a:srcRect b="84335"/>
          <a:stretch/>
        </p:blipFill>
        <p:spPr>
          <a:xfrm>
            <a:off x="5437196" y="1340616"/>
            <a:ext cx="4188315" cy="574933"/>
          </a:xfrm>
          <a:prstGeom prst="rect">
            <a:avLst/>
          </a:prstGeom>
        </p:spPr>
      </p:pic>
      <p:pic>
        <p:nvPicPr>
          <p:cNvPr id="2" name="图片 1">
            <a:extLst>
              <a:ext uri="{FF2B5EF4-FFF2-40B4-BE49-F238E27FC236}">
                <a16:creationId xmlns:a16="http://schemas.microsoft.com/office/drawing/2014/main" id="{83E2F9A2-CA9F-4E4D-AD67-552D97A47531}"/>
              </a:ext>
            </a:extLst>
          </p:cNvPr>
          <p:cNvPicPr>
            <a:picLocks noChangeAspect="1"/>
          </p:cNvPicPr>
          <p:nvPr userDrawn="1"/>
        </p:nvPicPr>
        <p:blipFill>
          <a:blip r:embed="rId4"/>
          <a:stretch>
            <a:fillRect/>
          </a:stretch>
        </p:blipFill>
        <p:spPr>
          <a:xfrm>
            <a:off x="5490840" y="770913"/>
            <a:ext cx="5566130" cy="5316173"/>
          </a:xfrm>
          <a:prstGeom prst="rect">
            <a:avLst/>
          </a:prstGeom>
        </p:spPr>
      </p:pic>
    </p:spTree>
    <p:extLst>
      <p:ext uri="{BB962C8B-B14F-4D97-AF65-F5344CB8AC3E}">
        <p14:creationId xmlns:p14="http://schemas.microsoft.com/office/powerpoint/2010/main" val="423230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4BDDEED-F630-44D9-A956-5A828F7B7D83}"/>
              </a:ext>
            </a:extLst>
          </p:cNvPr>
          <p:cNvGrpSpPr/>
          <p:nvPr userDrawn="1"/>
        </p:nvGrpSpPr>
        <p:grpSpPr>
          <a:xfrm>
            <a:off x="631423" y="1874619"/>
            <a:ext cx="10929154" cy="3108762"/>
            <a:chOff x="911225" y="1005098"/>
            <a:chExt cx="10400314" cy="4853149"/>
          </a:xfrm>
        </p:grpSpPr>
        <p:grpSp>
          <p:nvGrpSpPr>
            <p:cNvPr id="8" name="组合 7">
              <a:extLst>
                <a:ext uri="{FF2B5EF4-FFF2-40B4-BE49-F238E27FC236}">
                  <a16:creationId xmlns:a16="http://schemas.microsoft.com/office/drawing/2014/main" id="{6F34E081-25A9-4E2A-93C9-2BB5B3E10272}"/>
                </a:ext>
              </a:extLst>
            </p:cNvPr>
            <p:cNvGrpSpPr/>
            <p:nvPr/>
          </p:nvGrpSpPr>
          <p:grpSpPr>
            <a:xfrm>
              <a:off x="911226" y="2846946"/>
              <a:ext cx="10400313" cy="3011301"/>
              <a:chOff x="916975" y="2846946"/>
              <a:chExt cx="10400313" cy="3011301"/>
            </a:xfrm>
          </p:grpSpPr>
          <p:grpSp>
            <p:nvGrpSpPr>
              <p:cNvPr id="28" name="组合 27">
                <a:extLst>
                  <a:ext uri="{FF2B5EF4-FFF2-40B4-BE49-F238E27FC236}">
                    <a16:creationId xmlns:a16="http://schemas.microsoft.com/office/drawing/2014/main" id="{22B5F105-DE51-4872-9502-947474086B97}"/>
                  </a:ext>
                </a:extLst>
              </p:cNvPr>
              <p:cNvGrpSpPr/>
              <p:nvPr/>
            </p:nvGrpSpPr>
            <p:grpSpPr>
              <a:xfrm rot="10800000">
                <a:off x="6171897" y="2846946"/>
                <a:ext cx="5145391" cy="2975298"/>
                <a:chOff x="1828179" y="1749490"/>
                <a:chExt cx="5145391" cy="2975298"/>
              </a:xfrm>
            </p:grpSpPr>
            <p:sp>
              <p:nvSpPr>
                <p:cNvPr id="38" name="矩形 37">
                  <a:extLst>
                    <a:ext uri="{FF2B5EF4-FFF2-40B4-BE49-F238E27FC236}">
                      <a16:creationId xmlns:a16="http://schemas.microsoft.com/office/drawing/2014/main" id="{26DA820A-1E4A-487D-8090-0911A0BD0A8E}"/>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9" name="矩形 38">
                  <a:extLst>
                    <a:ext uri="{FF2B5EF4-FFF2-40B4-BE49-F238E27FC236}">
                      <a16:creationId xmlns:a16="http://schemas.microsoft.com/office/drawing/2014/main" id="{5B75793B-DC4E-4061-B5A0-FCB700745582}"/>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0" name="矩形 39">
                  <a:extLst>
                    <a:ext uri="{FF2B5EF4-FFF2-40B4-BE49-F238E27FC236}">
                      <a16:creationId xmlns:a16="http://schemas.microsoft.com/office/drawing/2014/main" id="{638FD4E2-59E8-4868-8326-9AA7AA651FB2}"/>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1" name="矩形 40">
                  <a:extLst>
                    <a:ext uri="{FF2B5EF4-FFF2-40B4-BE49-F238E27FC236}">
                      <a16:creationId xmlns:a16="http://schemas.microsoft.com/office/drawing/2014/main" id="{94A97EF0-9153-4139-9F60-260A39A54456}"/>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42" name="直接连接符 41">
                  <a:extLst>
                    <a:ext uri="{FF2B5EF4-FFF2-40B4-BE49-F238E27FC236}">
                      <a16:creationId xmlns:a16="http://schemas.microsoft.com/office/drawing/2014/main" id="{C896CEF5-A876-4D29-977C-978F8ABFD275}"/>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DB2B291-CBAE-4969-B4D2-843557525265}"/>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D0C64F7-34E1-4EC6-B8D0-3027B67062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2D346DD-208B-4275-B02B-25E8025D5076}"/>
                    </a:ext>
                  </a:extLst>
                </p:cNvPr>
                <p:cNvCxnSpPr/>
                <p:nvPr/>
              </p:nvCxnSpPr>
              <p:spPr>
                <a:xfrm flipV="1">
                  <a:off x="1830629" y="2256894"/>
                  <a:ext cx="0" cy="246789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D1B9670C-9ED0-423E-B071-A5DC0D16D35B}"/>
                  </a:ext>
                </a:extLst>
              </p:cNvPr>
              <p:cNvGrpSpPr/>
              <p:nvPr/>
            </p:nvGrpSpPr>
            <p:grpSpPr>
              <a:xfrm rot="16200000">
                <a:off x="2151902" y="1838249"/>
                <a:ext cx="2785071" cy="5254925"/>
                <a:chOff x="1828099" y="1747039"/>
                <a:chExt cx="2785071" cy="5254925"/>
              </a:xfrm>
            </p:grpSpPr>
            <p:sp>
              <p:nvSpPr>
                <p:cNvPr id="30" name="矩形 29">
                  <a:extLst>
                    <a:ext uri="{FF2B5EF4-FFF2-40B4-BE49-F238E27FC236}">
                      <a16:creationId xmlns:a16="http://schemas.microsoft.com/office/drawing/2014/main" id="{8ABEC38A-EEC8-4C38-B9B3-4AF1BAC16527}"/>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1" name="矩形 30">
                  <a:extLst>
                    <a:ext uri="{FF2B5EF4-FFF2-40B4-BE49-F238E27FC236}">
                      <a16:creationId xmlns:a16="http://schemas.microsoft.com/office/drawing/2014/main" id="{18F7C0A9-AAFB-4C93-8D80-1B43E77A1C3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2" name="矩形 31">
                  <a:extLst>
                    <a:ext uri="{FF2B5EF4-FFF2-40B4-BE49-F238E27FC236}">
                      <a16:creationId xmlns:a16="http://schemas.microsoft.com/office/drawing/2014/main" id="{EA73A7F6-2755-48D5-82FB-C24AB54FDC5A}"/>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3" name="矩形 32">
                  <a:extLst>
                    <a:ext uri="{FF2B5EF4-FFF2-40B4-BE49-F238E27FC236}">
                      <a16:creationId xmlns:a16="http://schemas.microsoft.com/office/drawing/2014/main" id="{F7E22FAB-D73E-4822-B395-174C2C9188B8}"/>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4" name="直接连接符 33">
                  <a:extLst>
                    <a:ext uri="{FF2B5EF4-FFF2-40B4-BE49-F238E27FC236}">
                      <a16:creationId xmlns:a16="http://schemas.microsoft.com/office/drawing/2014/main" id="{E299B24B-D7CA-48D9-AD29-308B563474F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01735F-AA98-4242-BA93-09681140F14C}"/>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C583CD-09FE-4612-AFC8-301E7E8DAE47}"/>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9BD1806-183E-4121-BD6D-C089E9C49E1C}"/>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D6BDE205-E254-4E41-BFC3-B1FD7F64AA09}"/>
                </a:ext>
              </a:extLst>
            </p:cNvPr>
            <p:cNvGrpSpPr/>
            <p:nvPr/>
          </p:nvGrpSpPr>
          <p:grpSpPr>
            <a:xfrm>
              <a:off x="911225" y="1005098"/>
              <a:ext cx="10397864" cy="2330249"/>
              <a:chOff x="911225" y="1005098"/>
              <a:chExt cx="10397864" cy="2330249"/>
            </a:xfrm>
          </p:grpSpPr>
          <p:grpSp>
            <p:nvGrpSpPr>
              <p:cNvPr id="10" name="组合 9">
                <a:extLst>
                  <a:ext uri="{FF2B5EF4-FFF2-40B4-BE49-F238E27FC236}">
                    <a16:creationId xmlns:a16="http://schemas.microsoft.com/office/drawing/2014/main" id="{587C971A-090E-4242-9E02-ED7FD3F52016}"/>
                  </a:ext>
                </a:extLst>
              </p:cNvPr>
              <p:cNvGrpSpPr/>
              <p:nvPr/>
            </p:nvGrpSpPr>
            <p:grpSpPr>
              <a:xfrm>
                <a:off x="911225" y="1018161"/>
                <a:ext cx="5145391" cy="2317186"/>
                <a:chOff x="1828179" y="1749490"/>
                <a:chExt cx="5145391" cy="2317186"/>
              </a:xfrm>
            </p:grpSpPr>
            <p:sp>
              <p:nvSpPr>
                <p:cNvPr id="20" name="矩形 19">
                  <a:extLst>
                    <a:ext uri="{FF2B5EF4-FFF2-40B4-BE49-F238E27FC236}">
                      <a16:creationId xmlns:a16="http://schemas.microsoft.com/office/drawing/2014/main" id="{0C8DB76B-752B-469B-9D41-09AC8C98A4D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1" name="矩形 20">
                  <a:extLst>
                    <a:ext uri="{FF2B5EF4-FFF2-40B4-BE49-F238E27FC236}">
                      <a16:creationId xmlns:a16="http://schemas.microsoft.com/office/drawing/2014/main" id="{D86D8750-E79A-4A12-9F5A-852715EC751B}"/>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2" name="矩形 21">
                  <a:extLst>
                    <a:ext uri="{FF2B5EF4-FFF2-40B4-BE49-F238E27FC236}">
                      <a16:creationId xmlns:a16="http://schemas.microsoft.com/office/drawing/2014/main" id="{DCAB475C-B2D6-419C-8D16-2E8AB77A92C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3" name="矩形 22">
                  <a:extLst>
                    <a:ext uri="{FF2B5EF4-FFF2-40B4-BE49-F238E27FC236}">
                      <a16:creationId xmlns:a16="http://schemas.microsoft.com/office/drawing/2014/main" id="{92A65D76-5B2A-48F8-8F27-B95401986D39}"/>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4" name="直接连接符 23">
                  <a:extLst>
                    <a:ext uri="{FF2B5EF4-FFF2-40B4-BE49-F238E27FC236}">
                      <a16:creationId xmlns:a16="http://schemas.microsoft.com/office/drawing/2014/main" id="{3DA4DDED-8ACF-43B5-A650-659A1C4BAA61}"/>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14AE8D2-6A1F-4AF4-859C-FE4CB11D4FB1}"/>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71AF73-2F7D-4391-98BA-07257552BE8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C3DA86-6AC3-4A4F-BE62-4C6F9FA37794}"/>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40C570E-7AA6-4697-8899-B78CD5F7941E}"/>
                  </a:ext>
                </a:extLst>
              </p:cNvPr>
              <p:cNvGrpSpPr/>
              <p:nvPr/>
            </p:nvGrpSpPr>
            <p:grpSpPr>
              <a:xfrm rot="5400000">
                <a:off x="7673308" y="-623918"/>
                <a:ext cx="2006766" cy="5264797"/>
                <a:chOff x="1828179" y="1749490"/>
                <a:chExt cx="2006766" cy="5264797"/>
              </a:xfrm>
            </p:grpSpPr>
            <p:sp>
              <p:nvSpPr>
                <p:cNvPr id="12" name="矩形 11">
                  <a:extLst>
                    <a:ext uri="{FF2B5EF4-FFF2-40B4-BE49-F238E27FC236}">
                      <a16:creationId xmlns:a16="http://schemas.microsoft.com/office/drawing/2014/main" id="{0FEAE324-3A1E-43E6-AFC8-8C6BD2B30481}"/>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E05244BB-DC7B-43DB-AED7-0B961F80D53D}"/>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F27EF52C-E7AA-4296-92C9-4E6B3C33821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5" name="矩形 14">
                  <a:extLst>
                    <a:ext uri="{FF2B5EF4-FFF2-40B4-BE49-F238E27FC236}">
                      <a16:creationId xmlns:a16="http://schemas.microsoft.com/office/drawing/2014/main" id="{495AE1A2-F3C2-471B-8EA3-3ABBBDDF3941}"/>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6" name="直接连接符 15">
                  <a:extLst>
                    <a:ext uri="{FF2B5EF4-FFF2-40B4-BE49-F238E27FC236}">
                      <a16:creationId xmlns:a16="http://schemas.microsoft.com/office/drawing/2014/main" id="{959E88A0-049E-44B0-A971-E81D6BBE4A0D}"/>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DC7D35-1B01-4C5C-88BF-276C30421093}"/>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E9A4F5-50EF-496A-9329-8F889883D432}"/>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C118D09-1BC5-4711-BC8B-3D7FA22D0C63}"/>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6" name="平行四边形 45">
            <a:extLst>
              <a:ext uri="{FF2B5EF4-FFF2-40B4-BE49-F238E27FC236}">
                <a16:creationId xmlns:a16="http://schemas.microsoft.com/office/drawing/2014/main" id="{B52AE054-1904-4B46-BAB9-52DB674FEAC5}"/>
              </a:ext>
            </a:extLst>
          </p:cNvPr>
          <p:cNvSpPr/>
          <p:nvPr userDrawn="1"/>
        </p:nvSpPr>
        <p:spPr>
          <a:xfrm flipH="1">
            <a:off x="6341710" y="1397001"/>
            <a:ext cx="4076696" cy="3557340"/>
          </a:xfrm>
          <a:prstGeom prst="parallelogram">
            <a:avLst/>
          </a:prstGeom>
          <a:solidFill>
            <a:srgbClr val="7E0C6E">
              <a:alpha val="96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00" dirty="0">
              <a:latin typeface="禹卫书法行书简体&#10;" panose="02000603000000000000" pitchFamily="2" charset="-122"/>
              <a:ea typeface="禹卫书法行书简体&#10;" panose="02000603000000000000" pitchFamily="2" charset="-122"/>
            </a:endParaRPr>
          </a:p>
        </p:txBody>
      </p:sp>
      <p:pic>
        <p:nvPicPr>
          <p:cNvPr id="47" name="图片 46">
            <a:extLst>
              <a:ext uri="{FF2B5EF4-FFF2-40B4-BE49-F238E27FC236}">
                <a16:creationId xmlns:a16="http://schemas.microsoft.com/office/drawing/2014/main" id="{139D112C-878E-4ACA-9B69-0F64739F7129}"/>
              </a:ext>
            </a:extLst>
          </p:cNvPr>
          <p:cNvPicPr>
            <a:picLocks noChangeAspect="1"/>
          </p:cNvPicPr>
          <p:nvPr userDrawn="1"/>
        </p:nvPicPr>
        <p:blipFill rotWithShape="1">
          <a:blip r:embed="rId3"/>
          <a:srcRect b="84335"/>
          <a:stretch/>
        </p:blipFill>
        <p:spPr>
          <a:xfrm>
            <a:off x="5437196" y="1340616"/>
            <a:ext cx="4188315" cy="574933"/>
          </a:xfrm>
          <a:prstGeom prst="rect">
            <a:avLst/>
          </a:prstGeom>
        </p:spPr>
      </p:pic>
      <p:pic>
        <p:nvPicPr>
          <p:cNvPr id="2" name="图片 1">
            <a:extLst>
              <a:ext uri="{FF2B5EF4-FFF2-40B4-BE49-F238E27FC236}">
                <a16:creationId xmlns:a16="http://schemas.microsoft.com/office/drawing/2014/main" id="{A3C2FBA5-0191-414A-B906-0ED864AC8391}"/>
              </a:ext>
            </a:extLst>
          </p:cNvPr>
          <p:cNvPicPr>
            <a:picLocks noChangeAspect="1"/>
          </p:cNvPicPr>
          <p:nvPr userDrawn="1"/>
        </p:nvPicPr>
        <p:blipFill>
          <a:blip r:embed="rId4"/>
          <a:stretch>
            <a:fillRect/>
          </a:stretch>
        </p:blipFill>
        <p:spPr>
          <a:xfrm>
            <a:off x="5622418" y="709210"/>
            <a:ext cx="5566130" cy="5316173"/>
          </a:xfrm>
          <a:prstGeom prst="rect">
            <a:avLst/>
          </a:prstGeom>
        </p:spPr>
      </p:pic>
    </p:spTree>
    <p:extLst>
      <p:ext uri="{BB962C8B-B14F-4D97-AF65-F5344CB8AC3E}">
        <p14:creationId xmlns:p14="http://schemas.microsoft.com/office/powerpoint/2010/main" val="133842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84BDDEED-F630-44D9-A956-5A828F7B7D83}"/>
              </a:ext>
            </a:extLst>
          </p:cNvPr>
          <p:cNvGrpSpPr/>
          <p:nvPr userDrawn="1"/>
        </p:nvGrpSpPr>
        <p:grpSpPr>
          <a:xfrm>
            <a:off x="631423" y="1874619"/>
            <a:ext cx="10929154" cy="3108762"/>
            <a:chOff x="911225" y="1005098"/>
            <a:chExt cx="10400314" cy="4853149"/>
          </a:xfrm>
        </p:grpSpPr>
        <p:grpSp>
          <p:nvGrpSpPr>
            <p:cNvPr id="8" name="组合 7">
              <a:extLst>
                <a:ext uri="{FF2B5EF4-FFF2-40B4-BE49-F238E27FC236}">
                  <a16:creationId xmlns:a16="http://schemas.microsoft.com/office/drawing/2014/main" id="{6F34E081-25A9-4E2A-93C9-2BB5B3E10272}"/>
                </a:ext>
              </a:extLst>
            </p:cNvPr>
            <p:cNvGrpSpPr/>
            <p:nvPr/>
          </p:nvGrpSpPr>
          <p:grpSpPr>
            <a:xfrm>
              <a:off x="911226" y="2846946"/>
              <a:ext cx="10400313" cy="3011301"/>
              <a:chOff x="916975" y="2846946"/>
              <a:chExt cx="10400313" cy="3011301"/>
            </a:xfrm>
          </p:grpSpPr>
          <p:grpSp>
            <p:nvGrpSpPr>
              <p:cNvPr id="28" name="组合 27">
                <a:extLst>
                  <a:ext uri="{FF2B5EF4-FFF2-40B4-BE49-F238E27FC236}">
                    <a16:creationId xmlns:a16="http://schemas.microsoft.com/office/drawing/2014/main" id="{22B5F105-DE51-4872-9502-947474086B97}"/>
                  </a:ext>
                </a:extLst>
              </p:cNvPr>
              <p:cNvGrpSpPr/>
              <p:nvPr/>
            </p:nvGrpSpPr>
            <p:grpSpPr>
              <a:xfrm rot="10800000">
                <a:off x="6171897" y="2846946"/>
                <a:ext cx="5145391" cy="2975298"/>
                <a:chOff x="1828179" y="1749490"/>
                <a:chExt cx="5145391" cy="2975298"/>
              </a:xfrm>
            </p:grpSpPr>
            <p:sp>
              <p:nvSpPr>
                <p:cNvPr id="38" name="矩形 37">
                  <a:extLst>
                    <a:ext uri="{FF2B5EF4-FFF2-40B4-BE49-F238E27FC236}">
                      <a16:creationId xmlns:a16="http://schemas.microsoft.com/office/drawing/2014/main" id="{26DA820A-1E4A-487D-8090-0911A0BD0A8E}"/>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9" name="矩形 38">
                  <a:extLst>
                    <a:ext uri="{FF2B5EF4-FFF2-40B4-BE49-F238E27FC236}">
                      <a16:creationId xmlns:a16="http://schemas.microsoft.com/office/drawing/2014/main" id="{5B75793B-DC4E-4061-B5A0-FCB700745582}"/>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0" name="矩形 39">
                  <a:extLst>
                    <a:ext uri="{FF2B5EF4-FFF2-40B4-BE49-F238E27FC236}">
                      <a16:creationId xmlns:a16="http://schemas.microsoft.com/office/drawing/2014/main" id="{638FD4E2-59E8-4868-8326-9AA7AA651FB2}"/>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1" name="矩形 40">
                  <a:extLst>
                    <a:ext uri="{FF2B5EF4-FFF2-40B4-BE49-F238E27FC236}">
                      <a16:creationId xmlns:a16="http://schemas.microsoft.com/office/drawing/2014/main" id="{94A97EF0-9153-4139-9F60-260A39A54456}"/>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42" name="直接连接符 41">
                  <a:extLst>
                    <a:ext uri="{FF2B5EF4-FFF2-40B4-BE49-F238E27FC236}">
                      <a16:creationId xmlns:a16="http://schemas.microsoft.com/office/drawing/2014/main" id="{C896CEF5-A876-4D29-977C-978F8ABFD275}"/>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DB2B291-CBAE-4969-B4D2-843557525265}"/>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D0C64F7-34E1-4EC6-B8D0-3027B67062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2D346DD-208B-4275-B02B-25E8025D5076}"/>
                    </a:ext>
                  </a:extLst>
                </p:cNvPr>
                <p:cNvCxnSpPr/>
                <p:nvPr/>
              </p:nvCxnSpPr>
              <p:spPr>
                <a:xfrm flipV="1">
                  <a:off x="1830629" y="2256894"/>
                  <a:ext cx="0" cy="246789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D1B9670C-9ED0-423E-B071-A5DC0D16D35B}"/>
                  </a:ext>
                </a:extLst>
              </p:cNvPr>
              <p:cNvGrpSpPr/>
              <p:nvPr/>
            </p:nvGrpSpPr>
            <p:grpSpPr>
              <a:xfrm rot="16200000">
                <a:off x="2151902" y="1838249"/>
                <a:ext cx="2785071" cy="5254925"/>
                <a:chOff x="1828099" y="1747039"/>
                <a:chExt cx="2785071" cy="5254925"/>
              </a:xfrm>
            </p:grpSpPr>
            <p:sp>
              <p:nvSpPr>
                <p:cNvPr id="30" name="矩形 29">
                  <a:extLst>
                    <a:ext uri="{FF2B5EF4-FFF2-40B4-BE49-F238E27FC236}">
                      <a16:creationId xmlns:a16="http://schemas.microsoft.com/office/drawing/2014/main" id="{8ABEC38A-EEC8-4C38-B9B3-4AF1BAC16527}"/>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1" name="矩形 30">
                  <a:extLst>
                    <a:ext uri="{FF2B5EF4-FFF2-40B4-BE49-F238E27FC236}">
                      <a16:creationId xmlns:a16="http://schemas.microsoft.com/office/drawing/2014/main" id="{18F7C0A9-AAFB-4C93-8D80-1B43E77A1C3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2" name="矩形 31">
                  <a:extLst>
                    <a:ext uri="{FF2B5EF4-FFF2-40B4-BE49-F238E27FC236}">
                      <a16:creationId xmlns:a16="http://schemas.microsoft.com/office/drawing/2014/main" id="{EA73A7F6-2755-48D5-82FB-C24AB54FDC5A}"/>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3" name="矩形 32">
                  <a:extLst>
                    <a:ext uri="{FF2B5EF4-FFF2-40B4-BE49-F238E27FC236}">
                      <a16:creationId xmlns:a16="http://schemas.microsoft.com/office/drawing/2014/main" id="{F7E22FAB-D73E-4822-B395-174C2C9188B8}"/>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4" name="直接连接符 33">
                  <a:extLst>
                    <a:ext uri="{FF2B5EF4-FFF2-40B4-BE49-F238E27FC236}">
                      <a16:creationId xmlns:a16="http://schemas.microsoft.com/office/drawing/2014/main" id="{E299B24B-D7CA-48D9-AD29-308B563474F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01735F-AA98-4242-BA93-09681140F14C}"/>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6C583CD-09FE-4612-AFC8-301E7E8DAE47}"/>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9BD1806-183E-4121-BD6D-C089E9C49E1C}"/>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D6BDE205-E254-4E41-BFC3-B1FD7F64AA09}"/>
                </a:ext>
              </a:extLst>
            </p:cNvPr>
            <p:cNvGrpSpPr/>
            <p:nvPr/>
          </p:nvGrpSpPr>
          <p:grpSpPr>
            <a:xfrm>
              <a:off x="911225" y="1005098"/>
              <a:ext cx="10397864" cy="2330249"/>
              <a:chOff x="911225" y="1005098"/>
              <a:chExt cx="10397864" cy="2330249"/>
            </a:xfrm>
          </p:grpSpPr>
          <p:grpSp>
            <p:nvGrpSpPr>
              <p:cNvPr id="10" name="组合 9">
                <a:extLst>
                  <a:ext uri="{FF2B5EF4-FFF2-40B4-BE49-F238E27FC236}">
                    <a16:creationId xmlns:a16="http://schemas.microsoft.com/office/drawing/2014/main" id="{587C971A-090E-4242-9E02-ED7FD3F52016}"/>
                  </a:ext>
                </a:extLst>
              </p:cNvPr>
              <p:cNvGrpSpPr/>
              <p:nvPr/>
            </p:nvGrpSpPr>
            <p:grpSpPr>
              <a:xfrm>
                <a:off x="911225" y="1018161"/>
                <a:ext cx="5145391" cy="2317186"/>
                <a:chOff x="1828179" y="1749490"/>
                <a:chExt cx="5145391" cy="2317186"/>
              </a:xfrm>
            </p:grpSpPr>
            <p:sp>
              <p:nvSpPr>
                <p:cNvPr id="20" name="矩形 19">
                  <a:extLst>
                    <a:ext uri="{FF2B5EF4-FFF2-40B4-BE49-F238E27FC236}">
                      <a16:creationId xmlns:a16="http://schemas.microsoft.com/office/drawing/2014/main" id="{0C8DB76B-752B-469B-9D41-09AC8C98A4D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1" name="矩形 20">
                  <a:extLst>
                    <a:ext uri="{FF2B5EF4-FFF2-40B4-BE49-F238E27FC236}">
                      <a16:creationId xmlns:a16="http://schemas.microsoft.com/office/drawing/2014/main" id="{D86D8750-E79A-4A12-9F5A-852715EC751B}"/>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2" name="矩形 21">
                  <a:extLst>
                    <a:ext uri="{FF2B5EF4-FFF2-40B4-BE49-F238E27FC236}">
                      <a16:creationId xmlns:a16="http://schemas.microsoft.com/office/drawing/2014/main" id="{DCAB475C-B2D6-419C-8D16-2E8AB77A92C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3" name="矩形 22">
                  <a:extLst>
                    <a:ext uri="{FF2B5EF4-FFF2-40B4-BE49-F238E27FC236}">
                      <a16:creationId xmlns:a16="http://schemas.microsoft.com/office/drawing/2014/main" id="{92A65D76-5B2A-48F8-8F27-B95401986D39}"/>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4" name="直接连接符 23">
                  <a:extLst>
                    <a:ext uri="{FF2B5EF4-FFF2-40B4-BE49-F238E27FC236}">
                      <a16:creationId xmlns:a16="http://schemas.microsoft.com/office/drawing/2014/main" id="{3DA4DDED-8ACF-43B5-A650-659A1C4BAA61}"/>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14AE8D2-6A1F-4AF4-859C-FE4CB11D4FB1}"/>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71AF73-2F7D-4391-98BA-07257552BE8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C3DA86-6AC3-4A4F-BE62-4C6F9FA37794}"/>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A40C570E-7AA6-4697-8899-B78CD5F7941E}"/>
                  </a:ext>
                </a:extLst>
              </p:cNvPr>
              <p:cNvGrpSpPr/>
              <p:nvPr/>
            </p:nvGrpSpPr>
            <p:grpSpPr>
              <a:xfrm rot="5400000">
                <a:off x="7673308" y="-623918"/>
                <a:ext cx="2006766" cy="5264797"/>
                <a:chOff x="1828179" y="1749490"/>
                <a:chExt cx="2006766" cy="5264797"/>
              </a:xfrm>
            </p:grpSpPr>
            <p:sp>
              <p:nvSpPr>
                <p:cNvPr id="12" name="矩形 11">
                  <a:extLst>
                    <a:ext uri="{FF2B5EF4-FFF2-40B4-BE49-F238E27FC236}">
                      <a16:creationId xmlns:a16="http://schemas.microsoft.com/office/drawing/2014/main" id="{0FEAE324-3A1E-43E6-AFC8-8C6BD2B30481}"/>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3" name="矩形 12">
                  <a:extLst>
                    <a:ext uri="{FF2B5EF4-FFF2-40B4-BE49-F238E27FC236}">
                      <a16:creationId xmlns:a16="http://schemas.microsoft.com/office/drawing/2014/main" id="{E05244BB-DC7B-43DB-AED7-0B961F80D53D}"/>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4" name="矩形 13">
                  <a:extLst>
                    <a:ext uri="{FF2B5EF4-FFF2-40B4-BE49-F238E27FC236}">
                      <a16:creationId xmlns:a16="http://schemas.microsoft.com/office/drawing/2014/main" id="{F27EF52C-E7AA-4296-92C9-4E6B3C338213}"/>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5" name="矩形 14">
                  <a:extLst>
                    <a:ext uri="{FF2B5EF4-FFF2-40B4-BE49-F238E27FC236}">
                      <a16:creationId xmlns:a16="http://schemas.microsoft.com/office/drawing/2014/main" id="{495AE1A2-F3C2-471B-8EA3-3ABBBDDF3941}"/>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6" name="直接连接符 15">
                  <a:extLst>
                    <a:ext uri="{FF2B5EF4-FFF2-40B4-BE49-F238E27FC236}">
                      <a16:creationId xmlns:a16="http://schemas.microsoft.com/office/drawing/2014/main" id="{959E88A0-049E-44B0-A971-E81D6BBE4A0D}"/>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CDC7D35-1B01-4C5C-88BF-276C30421093}"/>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FE9A4F5-50EF-496A-9329-8F889883D432}"/>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C118D09-1BC5-4711-BC8B-3D7FA22D0C63}"/>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6" name="平行四边形 45">
            <a:extLst>
              <a:ext uri="{FF2B5EF4-FFF2-40B4-BE49-F238E27FC236}">
                <a16:creationId xmlns:a16="http://schemas.microsoft.com/office/drawing/2014/main" id="{B52AE054-1904-4B46-BAB9-52DB674FEAC5}"/>
              </a:ext>
            </a:extLst>
          </p:cNvPr>
          <p:cNvSpPr/>
          <p:nvPr userDrawn="1"/>
        </p:nvSpPr>
        <p:spPr>
          <a:xfrm flipH="1">
            <a:off x="6341710" y="1397001"/>
            <a:ext cx="4076696" cy="3557340"/>
          </a:xfrm>
          <a:prstGeom prst="parallelogram">
            <a:avLst/>
          </a:prstGeom>
          <a:solidFill>
            <a:srgbClr val="7E0C6E">
              <a:alpha val="96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00" dirty="0">
              <a:latin typeface="禹卫书法行书简体&#10;" panose="02000603000000000000" pitchFamily="2" charset="-122"/>
              <a:ea typeface="禹卫书法行书简体&#10;" panose="02000603000000000000" pitchFamily="2" charset="-122"/>
            </a:endParaRPr>
          </a:p>
        </p:txBody>
      </p:sp>
      <p:pic>
        <p:nvPicPr>
          <p:cNvPr id="47" name="图片 46">
            <a:extLst>
              <a:ext uri="{FF2B5EF4-FFF2-40B4-BE49-F238E27FC236}">
                <a16:creationId xmlns:a16="http://schemas.microsoft.com/office/drawing/2014/main" id="{139D112C-878E-4ACA-9B69-0F64739F7129}"/>
              </a:ext>
            </a:extLst>
          </p:cNvPr>
          <p:cNvPicPr>
            <a:picLocks noChangeAspect="1"/>
          </p:cNvPicPr>
          <p:nvPr userDrawn="1"/>
        </p:nvPicPr>
        <p:blipFill rotWithShape="1">
          <a:blip r:embed="rId3"/>
          <a:srcRect b="84335"/>
          <a:stretch/>
        </p:blipFill>
        <p:spPr>
          <a:xfrm>
            <a:off x="5437196" y="1340616"/>
            <a:ext cx="4188315" cy="574933"/>
          </a:xfrm>
          <a:prstGeom prst="rect">
            <a:avLst/>
          </a:prstGeom>
        </p:spPr>
      </p:pic>
      <p:pic>
        <p:nvPicPr>
          <p:cNvPr id="2" name="图片 1">
            <a:extLst>
              <a:ext uri="{FF2B5EF4-FFF2-40B4-BE49-F238E27FC236}">
                <a16:creationId xmlns:a16="http://schemas.microsoft.com/office/drawing/2014/main" id="{F5ABE0F1-658E-48EC-B5AA-676DE84C31E7}"/>
              </a:ext>
            </a:extLst>
          </p:cNvPr>
          <p:cNvPicPr>
            <a:picLocks noChangeAspect="1"/>
          </p:cNvPicPr>
          <p:nvPr userDrawn="1"/>
        </p:nvPicPr>
        <p:blipFill>
          <a:blip r:embed="rId4"/>
          <a:stretch>
            <a:fillRect/>
          </a:stretch>
        </p:blipFill>
        <p:spPr>
          <a:xfrm>
            <a:off x="5673419" y="770913"/>
            <a:ext cx="5566130" cy="5316173"/>
          </a:xfrm>
          <a:prstGeom prst="rect">
            <a:avLst/>
          </a:prstGeom>
        </p:spPr>
      </p:pic>
    </p:spTree>
    <p:extLst>
      <p:ext uri="{BB962C8B-B14F-4D97-AF65-F5344CB8AC3E}">
        <p14:creationId xmlns:p14="http://schemas.microsoft.com/office/powerpoint/2010/main" val="53735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65301D0-3135-4896-B55E-6201B692A74B}"/>
              </a:ext>
            </a:extLst>
          </p:cNvPr>
          <p:cNvPicPr>
            <a:picLocks noChangeAspect="1"/>
          </p:cNvPicPr>
          <p:nvPr userDrawn="1"/>
        </p:nvPicPr>
        <p:blipFill>
          <a:blip r:embed="rId2"/>
          <a:srcRect l="64209"/>
          <a:stretch>
            <a:fillRect/>
          </a:stretch>
        </p:blipFill>
        <p:spPr>
          <a:xfrm>
            <a:off x="0" y="234948"/>
            <a:ext cx="905546" cy="609653"/>
          </a:xfrm>
          <a:custGeom>
            <a:avLst/>
            <a:gdLst>
              <a:gd name="connsiteX0" fmla="*/ 0 w 905546"/>
              <a:gd name="connsiteY0" fmla="*/ 0 h 609653"/>
              <a:gd name="connsiteX1" fmla="*/ 905546 w 905546"/>
              <a:gd name="connsiteY1" fmla="*/ 0 h 609653"/>
              <a:gd name="connsiteX2" fmla="*/ 905546 w 905546"/>
              <a:gd name="connsiteY2" fmla="*/ 609653 h 609653"/>
              <a:gd name="connsiteX3" fmla="*/ 0 w 905546"/>
              <a:gd name="connsiteY3" fmla="*/ 609653 h 609653"/>
            </a:gdLst>
            <a:ahLst/>
            <a:cxnLst>
              <a:cxn ang="0">
                <a:pos x="connsiteX0" y="connsiteY0"/>
              </a:cxn>
              <a:cxn ang="0">
                <a:pos x="connsiteX1" y="connsiteY1"/>
              </a:cxn>
              <a:cxn ang="0">
                <a:pos x="connsiteX2" y="connsiteY2"/>
              </a:cxn>
              <a:cxn ang="0">
                <a:pos x="connsiteX3" y="connsiteY3"/>
              </a:cxn>
            </a:cxnLst>
            <a:rect l="l" t="t" r="r" b="b"/>
            <a:pathLst>
              <a:path w="905546" h="609653">
                <a:moveTo>
                  <a:pt x="0" y="0"/>
                </a:moveTo>
                <a:lnTo>
                  <a:pt x="905546" y="0"/>
                </a:lnTo>
                <a:lnTo>
                  <a:pt x="905546" y="609653"/>
                </a:lnTo>
                <a:lnTo>
                  <a:pt x="0" y="609653"/>
                </a:lnTo>
                <a:close/>
              </a:path>
            </a:pathLst>
          </a:custGeom>
        </p:spPr>
      </p:pic>
      <p:pic>
        <p:nvPicPr>
          <p:cNvPr id="8" name="图片 7">
            <a:extLst>
              <a:ext uri="{FF2B5EF4-FFF2-40B4-BE49-F238E27FC236}">
                <a16:creationId xmlns:a16="http://schemas.microsoft.com/office/drawing/2014/main" id="{C225F6E2-5822-4E2E-9504-86C4E8E340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86454" y="234948"/>
            <a:ext cx="704065" cy="704065"/>
          </a:xfrm>
          <a:prstGeom prst="rect">
            <a:avLst/>
          </a:prstGeom>
        </p:spPr>
      </p:pic>
    </p:spTree>
    <p:extLst>
      <p:ext uri="{BB962C8B-B14F-4D97-AF65-F5344CB8AC3E}">
        <p14:creationId xmlns:p14="http://schemas.microsoft.com/office/powerpoint/2010/main" val="1612184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2023/4/28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2023/4/28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2" r:id="rId5"/>
    <p:sldLayoutId id="2147483663"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17/06/relationships/model3d" Target="../media/model3d2.glb"/><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D90F526-C065-4369-A4F2-69026DC0E669}"/>
              </a:ext>
            </a:extLst>
          </p:cNvPr>
          <p:cNvGrpSpPr/>
          <p:nvPr/>
        </p:nvGrpSpPr>
        <p:grpSpPr>
          <a:xfrm>
            <a:off x="660571" y="879038"/>
            <a:ext cx="10929154" cy="5099924"/>
            <a:chOff x="911225" y="1005098"/>
            <a:chExt cx="10400314" cy="4853149"/>
          </a:xfrm>
        </p:grpSpPr>
        <p:grpSp>
          <p:nvGrpSpPr>
            <p:cNvPr id="5" name="组合 4">
              <a:extLst>
                <a:ext uri="{FF2B5EF4-FFF2-40B4-BE49-F238E27FC236}">
                  <a16:creationId xmlns:a16="http://schemas.microsoft.com/office/drawing/2014/main" id="{CF49052E-7157-4CDC-ABC9-3A852138B004}"/>
                </a:ext>
              </a:extLst>
            </p:cNvPr>
            <p:cNvGrpSpPr/>
            <p:nvPr/>
          </p:nvGrpSpPr>
          <p:grpSpPr>
            <a:xfrm>
              <a:off x="911226" y="2788294"/>
              <a:ext cx="10400313" cy="3069953"/>
              <a:chOff x="916975" y="2788294"/>
              <a:chExt cx="10400313" cy="3069953"/>
            </a:xfrm>
          </p:grpSpPr>
          <p:grpSp>
            <p:nvGrpSpPr>
              <p:cNvPr id="25" name="组合 24">
                <a:extLst>
                  <a:ext uri="{FF2B5EF4-FFF2-40B4-BE49-F238E27FC236}">
                    <a16:creationId xmlns:a16="http://schemas.microsoft.com/office/drawing/2014/main" id="{3C74EEEE-8615-462D-95E9-4368EF9DABFB}"/>
                  </a:ext>
                </a:extLst>
              </p:cNvPr>
              <p:cNvGrpSpPr/>
              <p:nvPr/>
            </p:nvGrpSpPr>
            <p:grpSpPr>
              <a:xfrm rot="10800000">
                <a:off x="6171897" y="2788294"/>
                <a:ext cx="5145391" cy="3033950"/>
                <a:chOff x="1828179" y="1749490"/>
                <a:chExt cx="5145391" cy="3033950"/>
              </a:xfrm>
            </p:grpSpPr>
            <p:sp>
              <p:nvSpPr>
                <p:cNvPr id="35" name="矩形 34">
                  <a:extLst>
                    <a:ext uri="{FF2B5EF4-FFF2-40B4-BE49-F238E27FC236}">
                      <a16:creationId xmlns:a16="http://schemas.microsoft.com/office/drawing/2014/main" id="{528B2F1A-022C-4C53-9A21-8863962E219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6" name="矩形 35">
                  <a:extLst>
                    <a:ext uri="{FF2B5EF4-FFF2-40B4-BE49-F238E27FC236}">
                      <a16:creationId xmlns:a16="http://schemas.microsoft.com/office/drawing/2014/main" id="{5E9F7BDD-CCFC-4436-A24C-EE0BF4864B87}"/>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7" name="矩形 36">
                  <a:extLst>
                    <a:ext uri="{FF2B5EF4-FFF2-40B4-BE49-F238E27FC236}">
                      <a16:creationId xmlns:a16="http://schemas.microsoft.com/office/drawing/2014/main" id="{B8BE2D0D-E41E-44B1-BB1A-818F19845DBB}"/>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8" name="矩形 37">
                  <a:extLst>
                    <a:ext uri="{FF2B5EF4-FFF2-40B4-BE49-F238E27FC236}">
                      <a16:creationId xmlns:a16="http://schemas.microsoft.com/office/drawing/2014/main" id="{5A0779A0-490B-4711-BE69-21FEC14A60C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9" name="直接连接符 38">
                  <a:extLst>
                    <a:ext uri="{FF2B5EF4-FFF2-40B4-BE49-F238E27FC236}">
                      <a16:creationId xmlns:a16="http://schemas.microsoft.com/office/drawing/2014/main" id="{3E890BC4-417F-4564-B442-3D5C6E34E54A}"/>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4FA5BEE-6126-45B4-981C-0C56E79B54E3}"/>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FB0417B-CAE7-4706-BFC9-925508D468A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17A477D-A525-4233-ACA7-A432A5633340}"/>
                    </a:ext>
                  </a:extLst>
                </p:cNvPr>
                <p:cNvCxnSpPr/>
                <p:nvPr/>
              </p:nvCxnSpPr>
              <p:spPr>
                <a:xfrm flipV="1">
                  <a:off x="1839961" y="2315545"/>
                  <a:ext cx="0" cy="2467895"/>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F85447C-CBA8-4147-B1F1-53D587A55F78}"/>
                  </a:ext>
                </a:extLst>
              </p:cNvPr>
              <p:cNvGrpSpPr/>
              <p:nvPr/>
            </p:nvGrpSpPr>
            <p:grpSpPr>
              <a:xfrm rot="16200000">
                <a:off x="2151902" y="1838249"/>
                <a:ext cx="2785071" cy="5254925"/>
                <a:chOff x="1828099" y="1747039"/>
                <a:chExt cx="2785071" cy="5254925"/>
              </a:xfrm>
            </p:grpSpPr>
            <p:sp>
              <p:nvSpPr>
                <p:cNvPr id="27" name="矩形 26">
                  <a:extLst>
                    <a:ext uri="{FF2B5EF4-FFF2-40B4-BE49-F238E27FC236}">
                      <a16:creationId xmlns:a16="http://schemas.microsoft.com/office/drawing/2014/main" id="{C60EBA93-5F86-4603-96C6-0BA3C2DCDA15}"/>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8" name="矩形 27">
                  <a:extLst>
                    <a:ext uri="{FF2B5EF4-FFF2-40B4-BE49-F238E27FC236}">
                      <a16:creationId xmlns:a16="http://schemas.microsoft.com/office/drawing/2014/main" id="{FAD288EB-9FAD-45C0-A61C-5E9163D360F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9" name="矩形 28">
                  <a:extLst>
                    <a:ext uri="{FF2B5EF4-FFF2-40B4-BE49-F238E27FC236}">
                      <a16:creationId xmlns:a16="http://schemas.microsoft.com/office/drawing/2014/main" id="{6BCBECDB-00F4-418A-944F-B7FE7B8BC827}"/>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0" name="矩形 29">
                  <a:extLst>
                    <a:ext uri="{FF2B5EF4-FFF2-40B4-BE49-F238E27FC236}">
                      <a16:creationId xmlns:a16="http://schemas.microsoft.com/office/drawing/2014/main" id="{1ABC5ECE-B4AE-42E4-8C0B-643DC2508F3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1" name="直接连接符 30">
                  <a:extLst>
                    <a:ext uri="{FF2B5EF4-FFF2-40B4-BE49-F238E27FC236}">
                      <a16:creationId xmlns:a16="http://schemas.microsoft.com/office/drawing/2014/main" id="{0F6A52D5-BCB4-41B3-B001-D669801D4E38}"/>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C4EF290-4F62-41F6-A5C9-D879BB23D3E0}"/>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2FAFB1E-444C-42B3-A1A3-DB3A925F391C}"/>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238009C-12E3-471C-881C-1E3F8219E07E}"/>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2036BE8D-4D54-4B71-A6DD-C53710549E7D}"/>
                </a:ext>
              </a:extLst>
            </p:cNvPr>
            <p:cNvGrpSpPr/>
            <p:nvPr/>
          </p:nvGrpSpPr>
          <p:grpSpPr>
            <a:xfrm>
              <a:off x="911225" y="1005098"/>
              <a:ext cx="10397864" cy="2330249"/>
              <a:chOff x="911225" y="1005098"/>
              <a:chExt cx="10397864" cy="2330249"/>
            </a:xfrm>
          </p:grpSpPr>
          <p:grpSp>
            <p:nvGrpSpPr>
              <p:cNvPr id="7" name="组合 6">
                <a:extLst>
                  <a:ext uri="{FF2B5EF4-FFF2-40B4-BE49-F238E27FC236}">
                    <a16:creationId xmlns:a16="http://schemas.microsoft.com/office/drawing/2014/main" id="{E4FB3530-C0BD-4777-96AB-30848B7DEBED}"/>
                  </a:ext>
                </a:extLst>
              </p:cNvPr>
              <p:cNvGrpSpPr/>
              <p:nvPr/>
            </p:nvGrpSpPr>
            <p:grpSpPr>
              <a:xfrm>
                <a:off x="911225" y="1018161"/>
                <a:ext cx="5145391" cy="2317186"/>
                <a:chOff x="1828179" y="1749490"/>
                <a:chExt cx="5145391" cy="2317186"/>
              </a:xfrm>
            </p:grpSpPr>
            <p:sp>
              <p:nvSpPr>
                <p:cNvPr id="17" name="矩形 16">
                  <a:extLst>
                    <a:ext uri="{FF2B5EF4-FFF2-40B4-BE49-F238E27FC236}">
                      <a16:creationId xmlns:a16="http://schemas.microsoft.com/office/drawing/2014/main" id="{CD033A6C-4F5C-4368-AFE4-A8213998B42B}"/>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EE13D03E-0A2A-4994-9DD6-6C0146AA26A6}"/>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EE313162-9617-4468-93A9-937337EAA6AE}"/>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0" name="矩形 19">
                  <a:extLst>
                    <a:ext uri="{FF2B5EF4-FFF2-40B4-BE49-F238E27FC236}">
                      <a16:creationId xmlns:a16="http://schemas.microsoft.com/office/drawing/2014/main" id="{8AE392A5-5646-4122-98B9-B13B8EE28E2E}"/>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1" name="直接连接符 20">
                  <a:extLst>
                    <a:ext uri="{FF2B5EF4-FFF2-40B4-BE49-F238E27FC236}">
                      <a16:creationId xmlns:a16="http://schemas.microsoft.com/office/drawing/2014/main" id="{DA04C5BE-668A-4A41-BF62-28E1C59E4C44}"/>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A85F531-5719-43DA-93E7-4B5599D11644}"/>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5818847-91AF-4383-BC6D-BDA9681DCA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3ED6545-9054-4FD1-A2AE-BC19D4A7DF3F}"/>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A0758E9-4AC6-4432-B902-ADFBE42057D2}"/>
                  </a:ext>
                </a:extLst>
              </p:cNvPr>
              <p:cNvGrpSpPr/>
              <p:nvPr/>
            </p:nvGrpSpPr>
            <p:grpSpPr>
              <a:xfrm rot="5400000">
                <a:off x="7673308" y="-623918"/>
                <a:ext cx="2006766" cy="5264797"/>
                <a:chOff x="1828179" y="1749490"/>
                <a:chExt cx="2006766" cy="5264797"/>
              </a:xfrm>
            </p:grpSpPr>
            <p:sp>
              <p:nvSpPr>
                <p:cNvPr id="9" name="矩形 8">
                  <a:extLst>
                    <a:ext uri="{FF2B5EF4-FFF2-40B4-BE49-F238E27FC236}">
                      <a16:creationId xmlns:a16="http://schemas.microsoft.com/office/drawing/2014/main" id="{61079332-AF62-4E3F-9210-BA96C81BF210}"/>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0" name="矩形 9">
                  <a:extLst>
                    <a:ext uri="{FF2B5EF4-FFF2-40B4-BE49-F238E27FC236}">
                      <a16:creationId xmlns:a16="http://schemas.microsoft.com/office/drawing/2014/main" id="{E83EA4CA-256F-4BF2-B122-2D3A87098A0C}"/>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1" name="矩形 10">
                  <a:extLst>
                    <a:ext uri="{FF2B5EF4-FFF2-40B4-BE49-F238E27FC236}">
                      <a16:creationId xmlns:a16="http://schemas.microsoft.com/office/drawing/2014/main" id="{C608B1C2-0955-449F-B131-6C3DCA5E68B4}"/>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2" name="矩形 11">
                  <a:extLst>
                    <a:ext uri="{FF2B5EF4-FFF2-40B4-BE49-F238E27FC236}">
                      <a16:creationId xmlns:a16="http://schemas.microsoft.com/office/drawing/2014/main" id="{C6291339-9EF8-4954-8886-E87682A4C4F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3" name="直接连接符 12">
                  <a:extLst>
                    <a:ext uri="{FF2B5EF4-FFF2-40B4-BE49-F238E27FC236}">
                      <a16:creationId xmlns:a16="http://schemas.microsoft.com/office/drawing/2014/main" id="{1B073E84-C4C5-46EB-ADFC-4CDC44A4F28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5DDB1CD-7163-46A2-BB7A-C29A66532C0D}"/>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E9C780-9651-4C30-A736-C9068F65918F}"/>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765F4B5-43FD-4FE4-AAFA-90EE312A97A9}"/>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5" name="文本框 44">
            <a:extLst>
              <a:ext uri="{FF2B5EF4-FFF2-40B4-BE49-F238E27FC236}">
                <a16:creationId xmlns:a16="http://schemas.microsoft.com/office/drawing/2014/main" id="{82D9D509-D004-46C6-909C-81B8496EEA7B}"/>
              </a:ext>
            </a:extLst>
          </p:cNvPr>
          <p:cNvSpPr txBox="1"/>
          <p:nvPr/>
        </p:nvSpPr>
        <p:spPr>
          <a:xfrm>
            <a:off x="3140171" y="2487264"/>
            <a:ext cx="5854852" cy="984885"/>
          </a:xfrm>
          <a:prstGeom prst="rect">
            <a:avLst/>
          </a:prstGeom>
          <a:noFill/>
        </p:spPr>
        <p:txBody>
          <a:bodyPr wrap="square" lIns="0" tIns="0" rIns="0" bIns="0" rtlCol="0">
            <a:spAutoFit/>
          </a:bodyPr>
          <a:lstStyle/>
          <a:p>
            <a:pPr algn="dist"/>
            <a:r>
              <a:rPr lang="en-US" altLang="zh-CN" sz="3200" b="1" dirty="0">
                <a:solidFill>
                  <a:srgbClr val="7E0C6E"/>
                </a:solidFill>
                <a:latin typeface="Javanese Text" panose="02000000000000000000" pitchFamily="2" charset="0"/>
                <a:cs typeface="+mn-ea"/>
                <a:sym typeface="+mn-lt"/>
              </a:rPr>
              <a:t>SHREC’19 track: Feature Curve Extraction on Triangle Meshes</a:t>
            </a:r>
            <a:endParaRPr lang="zh-CN" altLang="en-US" sz="3200" b="1" dirty="0">
              <a:solidFill>
                <a:srgbClr val="7E0C6E"/>
              </a:solidFill>
              <a:latin typeface="Javanese Text" panose="02000000000000000000" pitchFamily="2" charset="0"/>
              <a:cs typeface="+mn-ea"/>
              <a:sym typeface="+mn-lt"/>
            </a:endParaRPr>
          </a:p>
        </p:txBody>
      </p:sp>
      <p:sp>
        <p:nvSpPr>
          <p:cNvPr id="46" name="矩形 45">
            <a:extLst>
              <a:ext uri="{FF2B5EF4-FFF2-40B4-BE49-F238E27FC236}">
                <a16:creationId xmlns:a16="http://schemas.microsoft.com/office/drawing/2014/main" id="{FDBBAAAD-988D-4B3A-8848-B4489D39306F}"/>
              </a:ext>
            </a:extLst>
          </p:cNvPr>
          <p:cNvSpPr/>
          <p:nvPr/>
        </p:nvSpPr>
        <p:spPr>
          <a:xfrm>
            <a:off x="2833343" y="3574665"/>
            <a:ext cx="6920895" cy="307777"/>
          </a:xfrm>
          <a:prstGeom prst="rect">
            <a:avLst/>
          </a:prstGeom>
        </p:spPr>
        <p:txBody>
          <a:bodyPr wrap="square" lIns="0" tIns="0" rIns="0" bIns="0">
            <a:spAutoFit/>
          </a:bodyPr>
          <a:lstStyle/>
          <a:p>
            <a:pPr algn="dist"/>
            <a:r>
              <a:rPr lang="en-US" altLang="zh-CN" sz="2000" dirty="0" err="1">
                <a:solidFill>
                  <a:srgbClr val="7E0C6E"/>
                </a:solidFill>
                <a:cs typeface="+mn-ea"/>
                <a:sym typeface="+mn-lt"/>
              </a:rPr>
              <a:t>Eurographics</a:t>
            </a:r>
            <a:r>
              <a:rPr lang="en-US" altLang="zh-CN" sz="2000" dirty="0">
                <a:solidFill>
                  <a:srgbClr val="7E0C6E"/>
                </a:solidFill>
                <a:cs typeface="+mn-ea"/>
                <a:sym typeface="+mn-lt"/>
              </a:rPr>
              <a:t> Workshop on 3D Object Retrieval (2019) </a:t>
            </a:r>
            <a:endParaRPr lang="zh-CN" altLang="en-US" sz="2000" dirty="0">
              <a:solidFill>
                <a:srgbClr val="7E0C6E"/>
              </a:solidFill>
              <a:cs typeface="+mn-ea"/>
              <a:sym typeface="+mn-lt"/>
            </a:endParaRPr>
          </a:p>
        </p:txBody>
      </p:sp>
      <p:pic>
        <p:nvPicPr>
          <p:cNvPr id="48" name="图片 47">
            <a:extLst>
              <a:ext uri="{FF2B5EF4-FFF2-40B4-BE49-F238E27FC236}">
                <a16:creationId xmlns:a16="http://schemas.microsoft.com/office/drawing/2014/main" id="{E85ACA11-9142-4D6A-8934-1C62329C0A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764" y="1497647"/>
            <a:ext cx="2457870" cy="708519"/>
          </a:xfrm>
          <a:prstGeom prst="rect">
            <a:avLst/>
          </a:prstGeom>
        </p:spPr>
      </p:pic>
      <p:grpSp>
        <p:nvGrpSpPr>
          <p:cNvPr id="67" name="组合 66">
            <a:extLst>
              <a:ext uri="{FF2B5EF4-FFF2-40B4-BE49-F238E27FC236}">
                <a16:creationId xmlns:a16="http://schemas.microsoft.com/office/drawing/2014/main" id="{ADFADBDB-2585-4434-AB84-433C2832B8D7}"/>
              </a:ext>
            </a:extLst>
          </p:cNvPr>
          <p:cNvGrpSpPr/>
          <p:nvPr/>
        </p:nvGrpSpPr>
        <p:grpSpPr>
          <a:xfrm>
            <a:off x="3469249" y="4145967"/>
            <a:ext cx="5721616" cy="529178"/>
            <a:chOff x="3556970" y="4101863"/>
            <a:chExt cx="5721616" cy="529178"/>
          </a:xfrm>
        </p:grpSpPr>
        <p:grpSp>
          <p:nvGrpSpPr>
            <p:cNvPr id="66" name="组合 65">
              <a:extLst>
                <a:ext uri="{FF2B5EF4-FFF2-40B4-BE49-F238E27FC236}">
                  <a16:creationId xmlns:a16="http://schemas.microsoft.com/office/drawing/2014/main" id="{E092363E-B77A-4B70-B9E4-9654E3CE63FF}"/>
                </a:ext>
              </a:extLst>
            </p:cNvPr>
            <p:cNvGrpSpPr/>
            <p:nvPr/>
          </p:nvGrpSpPr>
          <p:grpSpPr>
            <a:xfrm>
              <a:off x="3556970" y="4101863"/>
              <a:ext cx="5721616" cy="529178"/>
              <a:chOff x="3556970" y="4101863"/>
              <a:chExt cx="5721616" cy="529178"/>
            </a:xfrm>
          </p:grpSpPr>
          <p:grpSp>
            <p:nvGrpSpPr>
              <p:cNvPr id="62" name="组合 61">
                <a:extLst>
                  <a:ext uri="{FF2B5EF4-FFF2-40B4-BE49-F238E27FC236}">
                    <a16:creationId xmlns:a16="http://schemas.microsoft.com/office/drawing/2014/main" id="{646D53A6-2E3D-4726-8507-7F68956364D0}"/>
                  </a:ext>
                </a:extLst>
              </p:cNvPr>
              <p:cNvGrpSpPr/>
              <p:nvPr/>
            </p:nvGrpSpPr>
            <p:grpSpPr>
              <a:xfrm>
                <a:off x="4361212" y="4103144"/>
                <a:ext cx="4917374" cy="527897"/>
                <a:chOff x="5285039" y="4012455"/>
                <a:chExt cx="4917374" cy="527897"/>
              </a:xfrm>
            </p:grpSpPr>
            <p:sp>
              <p:nvSpPr>
                <p:cNvPr id="51" name="矩形 50">
                  <a:extLst>
                    <a:ext uri="{FF2B5EF4-FFF2-40B4-BE49-F238E27FC236}">
                      <a16:creationId xmlns:a16="http://schemas.microsoft.com/office/drawing/2014/main" id="{3CAD506C-F782-42E7-8A73-FBB8BA81B57F}"/>
                    </a:ext>
                  </a:extLst>
                </p:cNvPr>
                <p:cNvSpPr/>
                <p:nvPr/>
              </p:nvSpPr>
              <p:spPr>
                <a:xfrm>
                  <a:off x="5285039" y="4106309"/>
                  <a:ext cx="1723549" cy="400110"/>
                </a:xfrm>
                <a:prstGeom prst="rect">
                  <a:avLst/>
                </a:prstGeom>
              </p:spPr>
              <p:txBody>
                <a:bodyPr wrap="none">
                  <a:spAutoFit/>
                </a:bodyPr>
                <a:lstStyle/>
                <a:p>
                  <a:pPr algn="ctr"/>
                  <a:r>
                    <a:rPr lang="zh-CN" altLang="en-US" sz="2000" b="1" dirty="0">
                      <a:cs typeface="+mn-ea"/>
                      <a:sym typeface="+mn-lt"/>
                    </a:rPr>
                    <a:t>姓名：石家琪</a:t>
                  </a:r>
                </a:p>
              </p:txBody>
            </p:sp>
            <p:grpSp>
              <p:nvGrpSpPr>
                <p:cNvPr id="60" name="组合 59">
                  <a:extLst>
                    <a:ext uri="{FF2B5EF4-FFF2-40B4-BE49-F238E27FC236}">
                      <a16:creationId xmlns:a16="http://schemas.microsoft.com/office/drawing/2014/main" id="{71A3A7A7-A562-43CF-AB6A-0D05AE34E54A}"/>
                    </a:ext>
                  </a:extLst>
                </p:cNvPr>
                <p:cNvGrpSpPr/>
                <p:nvPr/>
              </p:nvGrpSpPr>
              <p:grpSpPr>
                <a:xfrm>
                  <a:off x="7399677" y="4012455"/>
                  <a:ext cx="527897" cy="527897"/>
                  <a:chOff x="4952481" y="4881314"/>
                  <a:chExt cx="527897" cy="527897"/>
                </a:xfrm>
              </p:grpSpPr>
              <p:sp>
                <p:nvSpPr>
                  <p:cNvPr id="57" name="椭圆 56">
                    <a:extLst>
                      <a:ext uri="{FF2B5EF4-FFF2-40B4-BE49-F238E27FC236}">
                        <a16:creationId xmlns:a16="http://schemas.microsoft.com/office/drawing/2014/main" id="{D0DE1EF3-B58A-4F72-842E-B021E2F507BC}"/>
                      </a:ext>
                    </a:extLst>
                  </p:cNvPr>
                  <p:cNvSpPr/>
                  <p:nvPr/>
                </p:nvSpPr>
                <p:spPr>
                  <a:xfrm>
                    <a:off x="4952481" y="4881314"/>
                    <a:ext cx="527897" cy="527897"/>
                  </a:xfrm>
                  <a:prstGeom prst="ellipse">
                    <a:avLst/>
                  </a:prstGeom>
                  <a:gradFill>
                    <a:gsLst>
                      <a:gs pos="0">
                        <a:srgbClr val="7E0C6E">
                          <a:alpha val="36000"/>
                        </a:srgbClr>
                      </a:gs>
                      <a:gs pos="100000">
                        <a:srgbClr val="7E0C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small-sharp-pencil_16463">
                    <a:extLst>
                      <a:ext uri="{FF2B5EF4-FFF2-40B4-BE49-F238E27FC236}">
                        <a16:creationId xmlns:a16="http://schemas.microsoft.com/office/drawing/2014/main" id="{97D7A372-3660-4991-8440-D4AD5053B8A6}"/>
                      </a:ext>
                    </a:extLst>
                  </p:cNvPr>
                  <p:cNvSpPr>
                    <a:spLocks noChangeAspect="1"/>
                  </p:cNvSpPr>
                  <p:nvPr/>
                </p:nvSpPr>
                <p:spPr bwMode="auto">
                  <a:xfrm>
                    <a:off x="5063302" y="4991957"/>
                    <a:ext cx="302329" cy="307777"/>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txBody>
                  <a:bodyPr/>
                  <a:lstStyle/>
                  <a:p>
                    <a:endParaRPr lang="zh-CN" altLang="en-US" dirty="0"/>
                  </a:p>
                </p:txBody>
              </p:sp>
            </p:grpSp>
            <p:sp>
              <p:nvSpPr>
                <p:cNvPr id="61" name="矩形 60">
                  <a:extLst>
                    <a:ext uri="{FF2B5EF4-FFF2-40B4-BE49-F238E27FC236}">
                      <a16:creationId xmlns:a16="http://schemas.microsoft.com/office/drawing/2014/main" id="{DD28393A-7CA6-4E1C-A437-99CA42285A5C}"/>
                    </a:ext>
                  </a:extLst>
                </p:cNvPr>
                <p:cNvSpPr/>
                <p:nvPr/>
              </p:nvSpPr>
              <p:spPr>
                <a:xfrm>
                  <a:off x="8339402" y="4076931"/>
                  <a:ext cx="1863011" cy="400110"/>
                </a:xfrm>
                <a:prstGeom prst="rect">
                  <a:avLst/>
                </a:prstGeom>
              </p:spPr>
              <p:txBody>
                <a:bodyPr wrap="none">
                  <a:spAutoFit/>
                </a:bodyPr>
                <a:lstStyle/>
                <a:p>
                  <a:pPr algn="ctr"/>
                  <a:r>
                    <a:rPr lang="zh-CN" altLang="en-US" sz="2000" b="1" dirty="0">
                      <a:cs typeface="+mn-ea"/>
                      <a:sym typeface="+mn-lt"/>
                    </a:rPr>
                    <a:t>学号：</a:t>
                  </a:r>
                  <a:r>
                    <a:rPr lang="en-US" altLang="zh-CN" sz="2000" b="1" dirty="0">
                      <a:cs typeface="+mn-ea"/>
                      <a:sym typeface="+mn-lt"/>
                    </a:rPr>
                    <a:t>2011739</a:t>
                  </a:r>
                  <a:endParaRPr lang="zh-CN" altLang="en-US" sz="2000" b="1" dirty="0">
                    <a:cs typeface="+mn-ea"/>
                    <a:sym typeface="+mn-lt"/>
                  </a:endParaRPr>
                </a:p>
              </p:txBody>
            </p:sp>
          </p:grpSp>
          <p:sp>
            <p:nvSpPr>
              <p:cNvPr id="64" name="椭圆 63">
                <a:extLst>
                  <a:ext uri="{FF2B5EF4-FFF2-40B4-BE49-F238E27FC236}">
                    <a16:creationId xmlns:a16="http://schemas.microsoft.com/office/drawing/2014/main" id="{D73DE62D-CAD7-42FD-B8E7-D228B8BDB0E6}"/>
                  </a:ext>
                </a:extLst>
              </p:cNvPr>
              <p:cNvSpPr/>
              <p:nvPr/>
            </p:nvSpPr>
            <p:spPr>
              <a:xfrm>
                <a:off x="3556970" y="4101863"/>
                <a:ext cx="527897" cy="527897"/>
              </a:xfrm>
              <a:prstGeom prst="ellipse">
                <a:avLst/>
              </a:prstGeom>
              <a:gradFill>
                <a:gsLst>
                  <a:gs pos="0">
                    <a:srgbClr val="7E0C6E">
                      <a:alpha val="36000"/>
                    </a:srgbClr>
                  </a:gs>
                  <a:gs pos="100000">
                    <a:srgbClr val="7E0C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5" name="small-sharp-pencil_16463">
              <a:extLst>
                <a:ext uri="{FF2B5EF4-FFF2-40B4-BE49-F238E27FC236}">
                  <a16:creationId xmlns:a16="http://schemas.microsoft.com/office/drawing/2014/main" id="{D68F63DD-B2DD-42FE-966D-AB88225B2099}"/>
                </a:ext>
              </a:extLst>
            </p:cNvPr>
            <p:cNvSpPr>
              <a:spLocks noChangeAspect="1"/>
            </p:cNvSpPr>
            <p:nvPr/>
          </p:nvSpPr>
          <p:spPr bwMode="auto">
            <a:xfrm>
              <a:off x="3667791" y="4212506"/>
              <a:ext cx="302329" cy="307777"/>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txBody>
            <a:bodyPr/>
            <a:lstStyle/>
            <a:p>
              <a:endParaRPr lang="zh-CN" altLang="en-US" dirty="0"/>
            </a:p>
          </p:txBody>
        </p:sp>
      </p:grpSp>
    </p:spTree>
    <p:extLst>
      <p:ext uri="{BB962C8B-B14F-4D97-AF65-F5344CB8AC3E}">
        <p14:creationId xmlns:p14="http://schemas.microsoft.com/office/powerpoint/2010/main" val="423854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A3CED51-B109-5F0E-EF6F-9034D94F5A24}"/>
              </a:ext>
            </a:extLst>
          </p:cNvPr>
          <p:cNvSpPr/>
          <p:nvPr/>
        </p:nvSpPr>
        <p:spPr>
          <a:xfrm>
            <a:off x="657225" y="1682656"/>
            <a:ext cx="3326295" cy="3492688"/>
          </a:xfrm>
          <a:prstGeom prst="rect">
            <a:avLst/>
          </a:prstGeom>
          <a:noFill/>
          <a:ln w="38100">
            <a:solidFill>
              <a:srgbClr val="7E0C6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太阳形 6">
            <a:extLst>
              <a:ext uri="{FF2B5EF4-FFF2-40B4-BE49-F238E27FC236}">
                <a16:creationId xmlns:a16="http://schemas.microsoft.com/office/drawing/2014/main" id="{AF259D36-D981-327C-5C58-196E27C6AA49}"/>
              </a:ext>
            </a:extLst>
          </p:cNvPr>
          <p:cNvSpPr/>
          <p:nvPr/>
        </p:nvSpPr>
        <p:spPr>
          <a:xfrm>
            <a:off x="274202" y="1326611"/>
            <a:ext cx="1068823" cy="930814"/>
          </a:xfrm>
          <a:prstGeom prst="su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9A44E11D-4724-45C3-B109-AEBEF035A017}"/>
              </a:ext>
            </a:extLst>
          </p:cNvPr>
          <p:cNvSpPr>
            <a:spLocks noChangeAspect="1" noChangeArrowheads="1"/>
          </p:cNvSpPr>
          <p:nvPr/>
        </p:nvSpPr>
        <p:spPr bwMode="auto">
          <a:xfrm rot="5400000" flipV="1">
            <a:off x="7098949" y="2113239"/>
            <a:ext cx="238204" cy="205414"/>
          </a:xfrm>
          <a:prstGeom prst="triangle">
            <a:avLst>
              <a:gd name="adj" fmla="val 50000"/>
            </a:avLst>
          </a:prstGeom>
          <a:solidFill>
            <a:srgbClr val="7E0C6E"/>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等腰三角形 42">
            <a:extLst>
              <a:ext uri="{FF2B5EF4-FFF2-40B4-BE49-F238E27FC236}">
                <a16:creationId xmlns:a16="http://schemas.microsoft.com/office/drawing/2014/main" id="{1FFB2BF4-EB10-4DDF-845D-79536B12ED38}"/>
              </a:ext>
            </a:extLst>
          </p:cNvPr>
          <p:cNvSpPr>
            <a:spLocks noChangeAspect="1" noChangeArrowheads="1"/>
          </p:cNvSpPr>
          <p:nvPr/>
        </p:nvSpPr>
        <p:spPr bwMode="auto">
          <a:xfrm rot="5400000" flipV="1">
            <a:off x="7098949" y="4559107"/>
            <a:ext cx="238204" cy="205414"/>
          </a:xfrm>
          <a:prstGeom prst="triangle">
            <a:avLst>
              <a:gd name="adj" fmla="val 50000"/>
            </a:avLst>
          </a:prstGeom>
          <a:solidFill>
            <a:srgbClr val="7E0C6E"/>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等腰三角形 43">
            <a:extLst>
              <a:ext uri="{FF2B5EF4-FFF2-40B4-BE49-F238E27FC236}">
                <a16:creationId xmlns:a16="http://schemas.microsoft.com/office/drawing/2014/main" id="{2FEC529D-6C40-495F-8745-19EDCE62DED9}"/>
              </a:ext>
            </a:extLst>
          </p:cNvPr>
          <p:cNvSpPr>
            <a:spLocks noChangeAspect="1" noChangeArrowheads="1"/>
          </p:cNvSpPr>
          <p:nvPr/>
        </p:nvSpPr>
        <p:spPr bwMode="auto">
          <a:xfrm rot="16200000" flipH="1" flipV="1">
            <a:off x="4042047" y="3423605"/>
            <a:ext cx="238204" cy="205414"/>
          </a:xfrm>
          <a:prstGeom prst="triangle">
            <a:avLst>
              <a:gd name="adj" fmla="val 50000"/>
            </a:avLst>
          </a:prstGeom>
          <a:solidFill>
            <a:srgbClr val="7E0C6E"/>
          </a:solidFill>
          <a:ln>
            <a:noFill/>
          </a:ln>
        </p:spPr>
        <p:txBody>
          <a:bodyPr lIns="68573" tIns="34287" rIns="68573" bIns="34287"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5" name="组合 44">
            <a:extLst>
              <a:ext uri="{FF2B5EF4-FFF2-40B4-BE49-F238E27FC236}">
                <a16:creationId xmlns:a16="http://schemas.microsoft.com/office/drawing/2014/main" id="{0B9A30B0-74F9-4B20-BCEB-9D351D5A5E25}"/>
              </a:ext>
            </a:extLst>
          </p:cNvPr>
          <p:cNvGrpSpPr/>
          <p:nvPr/>
        </p:nvGrpSpPr>
        <p:grpSpPr>
          <a:xfrm>
            <a:off x="4497823" y="1525068"/>
            <a:ext cx="2383553" cy="4002486"/>
            <a:chOff x="4568725" y="1859053"/>
            <a:chExt cx="2383553" cy="4002486"/>
          </a:xfrm>
          <a:solidFill>
            <a:srgbClr val="7E0C6E"/>
          </a:solidFill>
        </p:grpSpPr>
        <p:sp>
          <p:nvSpPr>
            <p:cNvPr id="46" name="箭头: 环形 45">
              <a:extLst>
                <a:ext uri="{FF2B5EF4-FFF2-40B4-BE49-F238E27FC236}">
                  <a16:creationId xmlns:a16="http://schemas.microsoft.com/office/drawing/2014/main" id="{0C5CF97B-D326-4431-A61A-424D96204793}"/>
                </a:ext>
              </a:extLst>
            </p:cNvPr>
            <p:cNvSpPr/>
            <p:nvPr/>
          </p:nvSpPr>
          <p:spPr>
            <a:xfrm rot="5400000">
              <a:off x="5132152" y="1859053"/>
              <a:ext cx="1820126" cy="1820126"/>
            </a:xfrm>
            <a:prstGeom prst="circularArrow">
              <a:avLst>
                <a:gd name="adj1" fmla="val 6289"/>
                <a:gd name="adj2" fmla="val 916834"/>
                <a:gd name="adj3" fmla="val 20200474"/>
                <a:gd name="adj4" fmla="val 5130789"/>
                <a:gd name="adj5" fmla="val 10098"/>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箭头: 环形 46">
              <a:extLst>
                <a:ext uri="{FF2B5EF4-FFF2-40B4-BE49-F238E27FC236}">
                  <a16:creationId xmlns:a16="http://schemas.microsoft.com/office/drawing/2014/main" id="{386174FF-24FD-4674-9D49-CD1C9C050DFD}"/>
                </a:ext>
              </a:extLst>
            </p:cNvPr>
            <p:cNvSpPr/>
            <p:nvPr/>
          </p:nvSpPr>
          <p:spPr>
            <a:xfrm rot="16200000" flipH="1">
              <a:off x="4568725" y="3031353"/>
              <a:ext cx="1820126" cy="1820126"/>
            </a:xfrm>
            <a:prstGeom prst="circularArrow">
              <a:avLst>
                <a:gd name="adj1" fmla="val 6289"/>
                <a:gd name="adj2" fmla="val 916834"/>
                <a:gd name="adj3" fmla="val 20200474"/>
                <a:gd name="adj4" fmla="val 7617326"/>
                <a:gd name="adj5" fmla="val 10098"/>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book_176227">
              <a:extLst>
                <a:ext uri="{FF2B5EF4-FFF2-40B4-BE49-F238E27FC236}">
                  <a16:creationId xmlns:a16="http://schemas.microsoft.com/office/drawing/2014/main" id="{BDD8CC51-57AD-4169-A714-3819ABBEEB3D}"/>
                </a:ext>
              </a:extLst>
            </p:cNvPr>
            <p:cNvSpPr>
              <a:spLocks noChangeAspect="1"/>
            </p:cNvSpPr>
            <p:nvPr/>
          </p:nvSpPr>
          <p:spPr bwMode="auto">
            <a:xfrm>
              <a:off x="5806133" y="2401131"/>
              <a:ext cx="488722" cy="500134"/>
            </a:xfrm>
            <a:custGeom>
              <a:avLst/>
              <a:gdLst>
                <a:gd name="connsiteX0" fmla="*/ 350966 w 516922"/>
                <a:gd name="connsiteY0" fmla="*/ 314059 h 528992"/>
                <a:gd name="connsiteX1" fmla="*/ 316481 w 516922"/>
                <a:gd name="connsiteY1" fmla="*/ 326955 h 528992"/>
                <a:gd name="connsiteX2" fmla="*/ 316481 w 516922"/>
                <a:gd name="connsiteY2" fmla="*/ 397883 h 528992"/>
                <a:gd name="connsiteX3" fmla="*/ 385450 w 516922"/>
                <a:gd name="connsiteY3" fmla="*/ 397883 h 528992"/>
                <a:gd name="connsiteX4" fmla="*/ 400537 w 516922"/>
                <a:gd name="connsiteY4" fmla="*/ 363493 h 528992"/>
                <a:gd name="connsiteX5" fmla="*/ 385450 w 516922"/>
                <a:gd name="connsiteY5" fmla="*/ 326955 h 528992"/>
                <a:gd name="connsiteX6" fmla="*/ 350966 w 516922"/>
                <a:gd name="connsiteY6" fmla="*/ 314059 h 528992"/>
                <a:gd name="connsiteX7" fmla="*/ 350966 w 516922"/>
                <a:gd name="connsiteY7" fmla="*/ 279669 h 528992"/>
                <a:gd name="connsiteX8" fmla="*/ 409158 w 516922"/>
                <a:gd name="connsiteY8" fmla="*/ 303312 h 528992"/>
                <a:gd name="connsiteX9" fmla="*/ 424245 w 516922"/>
                <a:gd name="connsiteY9" fmla="*/ 404331 h 528992"/>
                <a:gd name="connsiteX10" fmla="*/ 516922 w 516922"/>
                <a:gd name="connsiteY10" fmla="*/ 496752 h 528992"/>
                <a:gd name="connsiteX11" fmla="*/ 484593 w 516922"/>
                <a:gd name="connsiteY11" fmla="*/ 528992 h 528992"/>
                <a:gd name="connsiteX12" fmla="*/ 391916 w 516922"/>
                <a:gd name="connsiteY12" fmla="*/ 436571 h 528992"/>
                <a:gd name="connsiteX13" fmla="*/ 350966 w 516922"/>
                <a:gd name="connsiteY13" fmla="*/ 447317 h 528992"/>
                <a:gd name="connsiteX14" fmla="*/ 290618 w 516922"/>
                <a:gd name="connsiteY14" fmla="*/ 421525 h 528992"/>
                <a:gd name="connsiteX15" fmla="*/ 266910 w 516922"/>
                <a:gd name="connsiteY15" fmla="*/ 363493 h 528992"/>
                <a:gd name="connsiteX16" fmla="*/ 290618 w 516922"/>
                <a:gd name="connsiteY16" fmla="*/ 303312 h 528992"/>
                <a:gd name="connsiteX17" fmla="*/ 350966 w 516922"/>
                <a:gd name="connsiteY17" fmla="*/ 279669 h 528992"/>
                <a:gd name="connsiteX18" fmla="*/ 71038 w 516922"/>
                <a:gd name="connsiteY18" fmla="*/ 223804 h 528992"/>
                <a:gd name="connsiteX19" fmla="*/ 307946 w 516922"/>
                <a:gd name="connsiteY19" fmla="*/ 223804 h 528992"/>
                <a:gd name="connsiteX20" fmla="*/ 307946 w 516922"/>
                <a:gd name="connsiteY20" fmla="*/ 262427 h 528992"/>
                <a:gd name="connsiteX21" fmla="*/ 71038 w 516922"/>
                <a:gd name="connsiteY21" fmla="*/ 262427 h 528992"/>
                <a:gd name="connsiteX22" fmla="*/ 71038 w 516922"/>
                <a:gd name="connsiteY22" fmla="*/ 116213 h 528992"/>
                <a:gd name="connsiteX23" fmla="*/ 307946 w 516922"/>
                <a:gd name="connsiteY23" fmla="*/ 116213 h 528992"/>
                <a:gd name="connsiteX24" fmla="*/ 307946 w 516922"/>
                <a:gd name="connsiteY24" fmla="*/ 154836 h 528992"/>
                <a:gd name="connsiteX25" fmla="*/ 71038 w 516922"/>
                <a:gd name="connsiteY25" fmla="*/ 154836 h 528992"/>
                <a:gd name="connsiteX26" fmla="*/ 47368 w 516922"/>
                <a:gd name="connsiteY26" fmla="*/ 0 h 528992"/>
                <a:gd name="connsiteX27" fmla="*/ 376791 w 516922"/>
                <a:gd name="connsiteY27" fmla="*/ 0 h 528992"/>
                <a:gd name="connsiteX28" fmla="*/ 424159 w 516922"/>
                <a:gd name="connsiteY28" fmla="*/ 47327 h 528992"/>
                <a:gd name="connsiteX29" fmla="*/ 424159 w 516922"/>
                <a:gd name="connsiteY29" fmla="*/ 273208 h 528992"/>
                <a:gd name="connsiteX30" fmla="*/ 385403 w 516922"/>
                <a:gd name="connsiteY30" fmla="*/ 255999 h 528992"/>
                <a:gd name="connsiteX31" fmla="*/ 385403 w 516922"/>
                <a:gd name="connsiteY31" fmla="*/ 47327 h 528992"/>
                <a:gd name="connsiteX32" fmla="*/ 376791 w 516922"/>
                <a:gd name="connsiteY32" fmla="*/ 36571 h 528992"/>
                <a:gd name="connsiteX33" fmla="*/ 47368 w 516922"/>
                <a:gd name="connsiteY33" fmla="*/ 36571 h 528992"/>
                <a:gd name="connsiteX34" fmla="*/ 36603 w 516922"/>
                <a:gd name="connsiteY34" fmla="*/ 47327 h 528992"/>
                <a:gd name="connsiteX35" fmla="*/ 36603 w 516922"/>
                <a:gd name="connsiteY35" fmla="*/ 458216 h 528992"/>
                <a:gd name="connsiteX36" fmla="*/ 47368 w 516922"/>
                <a:gd name="connsiteY36" fmla="*/ 466821 h 528992"/>
                <a:gd name="connsiteX37" fmla="*/ 376791 w 516922"/>
                <a:gd name="connsiteY37" fmla="*/ 466821 h 528992"/>
                <a:gd name="connsiteX38" fmla="*/ 396169 w 516922"/>
                <a:gd name="connsiteY38" fmla="*/ 466821 h 528992"/>
                <a:gd name="connsiteX39" fmla="*/ 411240 w 516922"/>
                <a:gd name="connsiteY39" fmla="*/ 484031 h 528992"/>
                <a:gd name="connsiteX40" fmla="*/ 376791 w 516922"/>
                <a:gd name="connsiteY40" fmla="*/ 505543 h 528992"/>
                <a:gd name="connsiteX41" fmla="*/ 47368 w 516922"/>
                <a:gd name="connsiteY41" fmla="*/ 505543 h 528992"/>
                <a:gd name="connsiteX42" fmla="*/ 0 w 516922"/>
                <a:gd name="connsiteY42" fmla="*/ 458216 h 528992"/>
                <a:gd name="connsiteX43" fmla="*/ 0 w 516922"/>
                <a:gd name="connsiteY43" fmla="*/ 47327 h 528992"/>
                <a:gd name="connsiteX44" fmla="*/ 47368 w 516922"/>
                <a:gd name="connsiteY44" fmla="*/ 0 h 5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16922" h="528992">
                  <a:moveTo>
                    <a:pt x="350966" y="314059"/>
                  </a:moveTo>
                  <a:cubicBezTo>
                    <a:pt x="338034" y="314059"/>
                    <a:pt x="325102" y="318357"/>
                    <a:pt x="316481" y="326955"/>
                  </a:cubicBezTo>
                  <a:cubicBezTo>
                    <a:pt x="297084" y="346299"/>
                    <a:pt x="297084" y="378539"/>
                    <a:pt x="316481" y="397883"/>
                  </a:cubicBezTo>
                  <a:cubicBezTo>
                    <a:pt x="333724" y="417227"/>
                    <a:pt x="366053" y="417227"/>
                    <a:pt x="385450" y="397883"/>
                  </a:cubicBezTo>
                  <a:cubicBezTo>
                    <a:pt x="396227" y="389285"/>
                    <a:pt x="400537" y="376389"/>
                    <a:pt x="400537" y="363493"/>
                  </a:cubicBezTo>
                  <a:cubicBezTo>
                    <a:pt x="400537" y="350597"/>
                    <a:pt x="396227" y="337701"/>
                    <a:pt x="385450" y="326955"/>
                  </a:cubicBezTo>
                  <a:cubicBezTo>
                    <a:pt x="376829" y="318357"/>
                    <a:pt x="363897" y="314059"/>
                    <a:pt x="350966" y="314059"/>
                  </a:cubicBezTo>
                  <a:close/>
                  <a:moveTo>
                    <a:pt x="350966" y="279669"/>
                  </a:moveTo>
                  <a:cubicBezTo>
                    <a:pt x="372519" y="279669"/>
                    <a:pt x="394071" y="288266"/>
                    <a:pt x="409158" y="303312"/>
                  </a:cubicBezTo>
                  <a:cubicBezTo>
                    <a:pt x="437177" y="331253"/>
                    <a:pt x="441487" y="372091"/>
                    <a:pt x="424245" y="404331"/>
                  </a:cubicBezTo>
                  <a:lnTo>
                    <a:pt x="516922" y="496752"/>
                  </a:lnTo>
                  <a:lnTo>
                    <a:pt x="484593" y="528992"/>
                  </a:lnTo>
                  <a:lnTo>
                    <a:pt x="391916" y="436571"/>
                  </a:lnTo>
                  <a:cubicBezTo>
                    <a:pt x="378984" y="443019"/>
                    <a:pt x="366053" y="447317"/>
                    <a:pt x="350966" y="447317"/>
                  </a:cubicBezTo>
                  <a:cubicBezTo>
                    <a:pt x="327258" y="447317"/>
                    <a:pt x="307860" y="438720"/>
                    <a:pt x="290618" y="421525"/>
                  </a:cubicBezTo>
                  <a:cubicBezTo>
                    <a:pt x="275531" y="406480"/>
                    <a:pt x="266910" y="384987"/>
                    <a:pt x="266910" y="363493"/>
                  </a:cubicBezTo>
                  <a:cubicBezTo>
                    <a:pt x="266910" y="339851"/>
                    <a:pt x="275531" y="320507"/>
                    <a:pt x="290618" y="303312"/>
                  </a:cubicBezTo>
                  <a:cubicBezTo>
                    <a:pt x="307860" y="288266"/>
                    <a:pt x="327258" y="279669"/>
                    <a:pt x="350966" y="279669"/>
                  </a:cubicBezTo>
                  <a:close/>
                  <a:moveTo>
                    <a:pt x="71038" y="223804"/>
                  </a:moveTo>
                  <a:lnTo>
                    <a:pt x="307946" y="223804"/>
                  </a:lnTo>
                  <a:lnTo>
                    <a:pt x="307946" y="262427"/>
                  </a:lnTo>
                  <a:lnTo>
                    <a:pt x="71038" y="262427"/>
                  </a:lnTo>
                  <a:close/>
                  <a:moveTo>
                    <a:pt x="71038" y="116213"/>
                  </a:moveTo>
                  <a:lnTo>
                    <a:pt x="307946" y="116213"/>
                  </a:lnTo>
                  <a:lnTo>
                    <a:pt x="307946" y="154836"/>
                  </a:lnTo>
                  <a:lnTo>
                    <a:pt x="71038" y="154836"/>
                  </a:lnTo>
                  <a:close/>
                  <a:moveTo>
                    <a:pt x="47368" y="0"/>
                  </a:moveTo>
                  <a:lnTo>
                    <a:pt x="376791" y="0"/>
                  </a:lnTo>
                  <a:cubicBezTo>
                    <a:pt x="402628" y="0"/>
                    <a:pt x="424159" y="21512"/>
                    <a:pt x="424159" y="47327"/>
                  </a:cubicBezTo>
                  <a:lnTo>
                    <a:pt x="424159" y="273208"/>
                  </a:lnTo>
                  <a:cubicBezTo>
                    <a:pt x="411240" y="264603"/>
                    <a:pt x="398322" y="260301"/>
                    <a:pt x="385403" y="255999"/>
                  </a:cubicBezTo>
                  <a:lnTo>
                    <a:pt x="385403" y="47327"/>
                  </a:lnTo>
                  <a:cubicBezTo>
                    <a:pt x="385403" y="40874"/>
                    <a:pt x="381097" y="36571"/>
                    <a:pt x="376791" y="36571"/>
                  </a:cubicBezTo>
                  <a:lnTo>
                    <a:pt x="47368" y="36571"/>
                  </a:lnTo>
                  <a:cubicBezTo>
                    <a:pt x="40909" y="36571"/>
                    <a:pt x="36603" y="40874"/>
                    <a:pt x="36603" y="47327"/>
                  </a:cubicBezTo>
                  <a:lnTo>
                    <a:pt x="36603" y="458216"/>
                  </a:lnTo>
                  <a:cubicBezTo>
                    <a:pt x="36603" y="462518"/>
                    <a:pt x="40909" y="466821"/>
                    <a:pt x="47368" y="466821"/>
                  </a:cubicBezTo>
                  <a:lnTo>
                    <a:pt x="376791" y="466821"/>
                  </a:lnTo>
                  <a:cubicBezTo>
                    <a:pt x="378944" y="466821"/>
                    <a:pt x="389710" y="468972"/>
                    <a:pt x="396169" y="466821"/>
                  </a:cubicBezTo>
                  <a:lnTo>
                    <a:pt x="411240" y="484031"/>
                  </a:lnTo>
                  <a:cubicBezTo>
                    <a:pt x="404781" y="501241"/>
                    <a:pt x="396169" y="505543"/>
                    <a:pt x="376791" y="505543"/>
                  </a:cubicBezTo>
                  <a:lnTo>
                    <a:pt x="47368" y="505543"/>
                  </a:lnTo>
                  <a:cubicBezTo>
                    <a:pt x="21531" y="505543"/>
                    <a:pt x="0" y="484031"/>
                    <a:pt x="0" y="458216"/>
                  </a:cubicBezTo>
                  <a:lnTo>
                    <a:pt x="0" y="47327"/>
                  </a:lnTo>
                  <a:cubicBezTo>
                    <a:pt x="0" y="21512"/>
                    <a:pt x="21531" y="0"/>
                    <a:pt x="47368" y="0"/>
                  </a:cubicBezTo>
                  <a:close/>
                </a:path>
              </a:pathLst>
            </a:custGeom>
            <a:grp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book_176227">
              <a:extLst>
                <a:ext uri="{FF2B5EF4-FFF2-40B4-BE49-F238E27FC236}">
                  <a16:creationId xmlns:a16="http://schemas.microsoft.com/office/drawing/2014/main" id="{FB389D43-6AE2-4E94-BB95-C73E08F1D8D1}"/>
                </a:ext>
              </a:extLst>
            </p:cNvPr>
            <p:cNvSpPr>
              <a:spLocks noChangeAspect="1"/>
            </p:cNvSpPr>
            <p:nvPr/>
          </p:nvSpPr>
          <p:spPr bwMode="auto">
            <a:xfrm>
              <a:off x="5327067" y="3638475"/>
              <a:ext cx="400992" cy="500133"/>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85208" h="605169">
                  <a:moveTo>
                    <a:pt x="220235" y="439905"/>
                  </a:moveTo>
                  <a:cubicBezTo>
                    <a:pt x="238474" y="439905"/>
                    <a:pt x="253260" y="454659"/>
                    <a:pt x="253260" y="472859"/>
                  </a:cubicBezTo>
                  <a:cubicBezTo>
                    <a:pt x="253260" y="491059"/>
                    <a:pt x="238474" y="505813"/>
                    <a:pt x="220235" y="505813"/>
                  </a:cubicBezTo>
                  <a:cubicBezTo>
                    <a:pt x="201996" y="505813"/>
                    <a:pt x="187210" y="491059"/>
                    <a:pt x="187210" y="472859"/>
                  </a:cubicBezTo>
                  <a:cubicBezTo>
                    <a:pt x="187210" y="454659"/>
                    <a:pt x="201996" y="439905"/>
                    <a:pt x="220235" y="439905"/>
                  </a:cubicBezTo>
                  <a:close/>
                  <a:moveTo>
                    <a:pt x="128077" y="340902"/>
                  </a:moveTo>
                  <a:cubicBezTo>
                    <a:pt x="155943" y="340902"/>
                    <a:pt x="178532" y="363444"/>
                    <a:pt x="178532" y="391251"/>
                  </a:cubicBezTo>
                  <a:cubicBezTo>
                    <a:pt x="178532" y="419058"/>
                    <a:pt x="155943" y="441600"/>
                    <a:pt x="128077" y="441600"/>
                  </a:cubicBezTo>
                  <a:cubicBezTo>
                    <a:pt x="100211" y="441600"/>
                    <a:pt x="77622" y="419058"/>
                    <a:pt x="77622" y="391251"/>
                  </a:cubicBezTo>
                  <a:cubicBezTo>
                    <a:pt x="77622" y="363444"/>
                    <a:pt x="100211" y="340902"/>
                    <a:pt x="128077" y="340902"/>
                  </a:cubicBezTo>
                  <a:close/>
                  <a:moveTo>
                    <a:pt x="45549" y="290563"/>
                  </a:moveTo>
                  <a:cubicBezTo>
                    <a:pt x="41428" y="290563"/>
                    <a:pt x="39910" y="295545"/>
                    <a:pt x="39910" y="295545"/>
                  </a:cubicBezTo>
                  <a:cubicBezTo>
                    <a:pt x="31667" y="318396"/>
                    <a:pt x="28848" y="337781"/>
                    <a:pt x="28848" y="362906"/>
                  </a:cubicBezTo>
                  <a:cubicBezTo>
                    <a:pt x="28848" y="480518"/>
                    <a:pt x="124718" y="576253"/>
                    <a:pt x="242604" y="576253"/>
                  </a:cubicBezTo>
                  <a:cubicBezTo>
                    <a:pt x="360490" y="576253"/>
                    <a:pt x="456360" y="480518"/>
                    <a:pt x="456360" y="362906"/>
                  </a:cubicBezTo>
                  <a:cubicBezTo>
                    <a:pt x="456360" y="339081"/>
                    <a:pt x="452348" y="316013"/>
                    <a:pt x="444865" y="294246"/>
                  </a:cubicBezTo>
                  <a:cubicBezTo>
                    <a:pt x="444431" y="293054"/>
                    <a:pt x="443021" y="290563"/>
                    <a:pt x="437490" y="290563"/>
                  </a:cubicBezTo>
                  <a:close/>
                  <a:moveTo>
                    <a:pt x="150096" y="28807"/>
                  </a:moveTo>
                  <a:cubicBezTo>
                    <a:pt x="149336" y="28807"/>
                    <a:pt x="148577" y="29024"/>
                    <a:pt x="148577" y="30432"/>
                  </a:cubicBezTo>
                  <a:lnTo>
                    <a:pt x="148577" y="52091"/>
                  </a:lnTo>
                  <a:cubicBezTo>
                    <a:pt x="148577" y="53283"/>
                    <a:pt x="150312" y="53283"/>
                    <a:pt x="150421" y="53283"/>
                  </a:cubicBezTo>
                  <a:lnTo>
                    <a:pt x="189680" y="53283"/>
                  </a:lnTo>
                  <a:cubicBezTo>
                    <a:pt x="191741" y="53283"/>
                    <a:pt x="192825" y="54582"/>
                    <a:pt x="192825" y="55773"/>
                  </a:cubicBezTo>
                  <a:lnTo>
                    <a:pt x="192825" y="152592"/>
                  </a:lnTo>
                  <a:cubicBezTo>
                    <a:pt x="192825" y="155083"/>
                    <a:pt x="190982" y="155516"/>
                    <a:pt x="190982" y="155516"/>
                  </a:cubicBezTo>
                  <a:lnTo>
                    <a:pt x="182414" y="158115"/>
                  </a:lnTo>
                  <a:cubicBezTo>
                    <a:pt x="130032" y="173385"/>
                    <a:pt x="86760" y="208149"/>
                    <a:pt x="59756" y="252876"/>
                  </a:cubicBezTo>
                  <a:cubicBezTo>
                    <a:pt x="58563" y="254825"/>
                    <a:pt x="56720" y="258832"/>
                    <a:pt x="64203" y="258832"/>
                  </a:cubicBezTo>
                  <a:lnTo>
                    <a:pt x="422524" y="258832"/>
                  </a:lnTo>
                  <a:cubicBezTo>
                    <a:pt x="427838" y="258832"/>
                    <a:pt x="427187" y="255691"/>
                    <a:pt x="426211" y="254175"/>
                  </a:cubicBezTo>
                  <a:cubicBezTo>
                    <a:pt x="399207" y="208798"/>
                    <a:pt x="355718" y="173602"/>
                    <a:pt x="302794" y="158115"/>
                  </a:cubicBezTo>
                  <a:lnTo>
                    <a:pt x="294444" y="155624"/>
                  </a:lnTo>
                  <a:cubicBezTo>
                    <a:pt x="294444" y="155624"/>
                    <a:pt x="292383" y="155191"/>
                    <a:pt x="292383" y="151725"/>
                  </a:cubicBezTo>
                  <a:cubicBezTo>
                    <a:pt x="292600" y="137430"/>
                    <a:pt x="292383" y="79274"/>
                    <a:pt x="292383" y="57615"/>
                  </a:cubicBezTo>
                  <a:cubicBezTo>
                    <a:pt x="292383" y="55015"/>
                    <a:pt x="292708" y="53283"/>
                    <a:pt x="295745" y="53283"/>
                  </a:cubicBezTo>
                  <a:lnTo>
                    <a:pt x="335980" y="53283"/>
                  </a:lnTo>
                  <a:cubicBezTo>
                    <a:pt x="336522" y="53283"/>
                    <a:pt x="336631" y="52849"/>
                    <a:pt x="336631" y="52741"/>
                  </a:cubicBezTo>
                  <a:lnTo>
                    <a:pt x="336631" y="29999"/>
                  </a:lnTo>
                  <a:cubicBezTo>
                    <a:pt x="336631" y="29349"/>
                    <a:pt x="336522" y="28916"/>
                    <a:pt x="335872" y="28916"/>
                  </a:cubicBezTo>
                  <a:cubicBezTo>
                    <a:pt x="335872" y="28916"/>
                    <a:pt x="196621" y="28807"/>
                    <a:pt x="150096" y="28807"/>
                  </a:cubicBezTo>
                  <a:close/>
                  <a:moveTo>
                    <a:pt x="148794" y="0"/>
                  </a:moveTo>
                  <a:lnTo>
                    <a:pt x="336305" y="0"/>
                  </a:lnTo>
                  <a:cubicBezTo>
                    <a:pt x="352465" y="0"/>
                    <a:pt x="365479" y="13104"/>
                    <a:pt x="365479" y="29132"/>
                  </a:cubicBezTo>
                  <a:lnTo>
                    <a:pt x="365479" y="52958"/>
                  </a:lnTo>
                  <a:cubicBezTo>
                    <a:pt x="365479" y="69094"/>
                    <a:pt x="352465" y="82090"/>
                    <a:pt x="336305" y="82090"/>
                  </a:cubicBezTo>
                  <a:lnTo>
                    <a:pt x="321339" y="82090"/>
                  </a:lnTo>
                  <a:lnTo>
                    <a:pt x="321339" y="131257"/>
                  </a:lnTo>
                  <a:cubicBezTo>
                    <a:pt x="321339" y="133640"/>
                    <a:pt x="322749" y="134181"/>
                    <a:pt x="322749" y="134181"/>
                  </a:cubicBezTo>
                  <a:cubicBezTo>
                    <a:pt x="367865" y="149668"/>
                    <a:pt x="406798" y="178258"/>
                    <a:pt x="435863" y="216379"/>
                  </a:cubicBezTo>
                  <a:cubicBezTo>
                    <a:pt x="468181" y="258724"/>
                    <a:pt x="485208" y="309407"/>
                    <a:pt x="485208" y="362906"/>
                  </a:cubicBezTo>
                  <a:cubicBezTo>
                    <a:pt x="485208" y="496438"/>
                    <a:pt x="376432" y="605169"/>
                    <a:pt x="242604" y="605169"/>
                  </a:cubicBezTo>
                  <a:cubicBezTo>
                    <a:pt x="108776" y="605169"/>
                    <a:pt x="0" y="496438"/>
                    <a:pt x="0" y="362906"/>
                  </a:cubicBezTo>
                  <a:cubicBezTo>
                    <a:pt x="0" y="309407"/>
                    <a:pt x="17027" y="258724"/>
                    <a:pt x="49345" y="216379"/>
                  </a:cubicBezTo>
                  <a:cubicBezTo>
                    <a:pt x="78410" y="178258"/>
                    <a:pt x="116584" y="149884"/>
                    <a:pt x="161700" y="134398"/>
                  </a:cubicBezTo>
                  <a:cubicBezTo>
                    <a:pt x="161700" y="134398"/>
                    <a:pt x="163869" y="133748"/>
                    <a:pt x="163869" y="132232"/>
                  </a:cubicBezTo>
                  <a:lnTo>
                    <a:pt x="163869" y="82090"/>
                  </a:lnTo>
                  <a:lnTo>
                    <a:pt x="148794" y="82090"/>
                  </a:lnTo>
                  <a:cubicBezTo>
                    <a:pt x="132743" y="82090"/>
                    <a:pt x="119729" y="69094"/>
                    <a:pt x="119729" y="52958"/>
                  </a:cubicBezTo>
                  <a:lnTo>
                    <a:pt x="119729" y="29132"/>
                  </a:lnTo>
                  <a:cubicBezTo>
                    <a:pt x="119729" y="13104"/>
                    <a:pt x="132743" y="0"/>
                    <a:pt x="148794" y="0"/>
                  </a:cubicBezTo>
                  <a:close/>
                </a:path>
              </a:pathLst>
            </a:custGeom>
            <a:grp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book_176227">
              <a:extLst>
                <a:ext uri="{FF2B5EF4-FFF2-40B4-BE49-F238E27FC236}">
                  <a16:creationId xmlns:a16="http://schemas.microsoft.com/office/drawing/2014/main" id="{14AD8C65-45F0-467E-82DF-848FDA48453C}"/>
                </a:ext>
              </a:extLst>
            </p:cNvPr>
            <p:cNvSpPr>
              <a:spLocks noChangeAspect="1"/>
            </p:cNvSpPr>
            <p:nvPr/>
          </p:nvSpPr>
          <p:spPr bwMode="auto">
            <a:xfrm>
              <a:off x="5878071" y="4841611"/>
              <a:ext cx="435858" cy="534524"/>
            </a:xfrm>
            <a:custGeom>
              <a:avLst/>
              <a:gdLst>
                <a:gd name="T0" fmla="*/ 3031 w 6644"/>
                <a:gd name="T1" fmla="*/ 409 h 8160"/>
                <a:gd name="T2" fmla="*/ 2618 w 6644"/>
                <a:gd name="T3" fmla="*/ 0 h 8160"/>
                <a:gd name="T4" fmla="*/ 2041 w 6644"/>
                <a:gd name="T5" fmla="*/ 583 h 8160"/>
                <a:gd name="T6" fmla="*/ 1515 w 6644"/>
                <a:gd name="T7" fmla="*/ 936 h 8160"/>
                <a:gd name="T8" fmla="*/ 3730 w 6644"/>
                <a:gd name="T9" fmla="*/ 936 h 8160"/>
                <a:gd name="T10" fmla="*/ 2623 w 6644"/>
                <a:gd name="T11" fmla="*/ 583 h 8160"/>
                <a:gd name="T12" fmla="*/ 2797 w 6644"/>
                <a:gd name="T13" fmla="*/ 408 h 8160"/>
                <a:gd name="T14" fmla="*/ 466 w 6644"/>
                <a:gd name="T15" fmla="*/ 7344 h 8160"/>
                <a:gd name="T16" fmla="*/ 349 w 6644"/>
                <a:gd name="T17" fmla="*/ 816 h 8160"/>
                <a:gd name="T18" fmla="*/ 1861 w 6644"/>
                <a:gd name="T19" fmla="*/ 1515 h 8160"/>
                <a:gd name="T20" fmla="*/ 3952 w 6644"/>
                <a:gd name="T21" fmla="*/ 816 h 8160"/>
                <a:gd name="T22" fmla="*/ 5245 w 6644"/>
                <a:gd name="T23" fmla="*/ 4785 h 8160"/>
                <a:gd name="T24" fmla="*/ 4663 w 6644"/>
                <a:gd name="T25" fmla="*/ 2098 h 8160"/>
                <a:gd name="T26" fmla="*/ 3270 w 6644"/>
                <a:gd name="T27" fmla="*/ 6761 h 8160"/>
                <a:gd name="T28" fmla="*/ 3613 w 6644"/>
                <a:gd name="T29" fmla="*/ 6645 h 8160"/>
                <a:gd name="T30" fmla="*/ 5129 w 6644"/>
                <a:gd name="T31" fmla="*/ 5129 h 8160"/>
                <a:gd name="T32" fmla="*/ 5012 w 6644"/>
                <a:gd name="T33" fmla="*/ 7461 h 8160"/>
                <a:gd name="T34" fmla="*/ 4247 w 6644"/>
                <a:gd name="T35" fmla="*/ 6616 h 8160"/>
                <a:gd name="T36" fmla="*/ 5771 w 6644"/>
                <a:gd name="T37" fmla="*/ 6023 h 8160"/>
                <a:gd name="T38" fmla="*/ 4080 w 6644"/>
                <a:gd name="T39" fmla="*/ 4080 h 8160"/>
                <a:gd name="T40" fmla="*/ 2098 w 6644"/>
                <a:gd name="T41" fmla="*/ 3847 h 8160"/>
                <a:gd name="T42" fmla="*/ 4196 w 6644"/>
                <a:gd name="T43" fmla="*/ 3847 h 8160"/>
                <a:gd name="T44" fmla="*/ 4080 w 6644"/>
                <a:gd name="T45" fmla="*/ 3031 h 8160"/>
                <a:gd name="T46" fmla="*/ 2098 w 6644"/>
                <a:gd name="T47" fmla="*/ 2798 h 8160"/>
                <a:gd name="T48" fmla="*/ 4196 w 6644"/>
                <a:gd name="T49" fmla="*/ 2798 h 8160"/>
                <a:gd name="T50" fmla="*/ 3497 w 6644"/>
                <a:gd name="T51" fmla="*/ 5013 h 8160"/>
                <a:gd name="T52" fmla="*/ 2098 w 6644"/>
                <a:gd name="T53" fmla="*/ 4779 h 8160"/>
                <a:gd name="T54" fmla="*/ 3613 w 6644"/>
                <a:gd name="T55" fmla="*/ 4779 h 8160"/>
                <a:gd name="T56" fmla="*/ 3264 w 6644"/>
                <a:gd name="T57" fmla="*/ 6062 h 8160"/>
                <a:gd name="T58" fmla="*/ 2098 w 6644"/>
                <a:gd name="T59" fmla="*/ 5829 h 8160"/>
                <a:gd name="T60" fmla="*/ 3380 w 6644"/>
                <a:gd name="T61" fmla="*/ 5829 h 8160"/>
                <a:gd name="T62" fmla="*/ 1875 w 6644"/>
                <a:gd name="T63" fmla="*/ 2600 h 8160"/>
                <a:gd name="T64" fmla="*/ 1298 w 6644"/>
                <a:gd name="T65" fmla="*/ 3095 h 8160"/>
                <a:gd name="T66" fmla="*/ 1164 w 6644"/>
                <a:gd name="T67" fmla="*/ 2713 h 8160"/>
                <a:gd name="T68" fmla="*/ 1866 w 6644"/>
                <a:gd name="T69" fmla="*/ 2448 h 8160"/>
                <a:gd name="T70" fmla="*/ 1445 w 6644"/>
                <a:gd name="T71" fmla="*/ 4120 h 8160"/>
                <a:gd name="T72" fmla="*/ 1030 w 6644"/>
                <a:gd name="T73" fmla="*/ 3918 h 8160"/>
                <a:gd name="T74" fmla="*/ 1353 w 6644"/>
                <a:gd name="T75" fmla="*/ 3901 h 8160"/>
                <a:gd name="T76" fmla="*/ 1875 w 6644"/>
                <a:gd name="T77" fmla="*/ 3637 h 8160"/>
                <a:gd name="T78" fmla="*/ 1365 w 6644"/>
                <a:gd name="T79" fmla="*/ 5148 h 8160"/>
                <a:gd name="T80" fmla="*/ 1013 w 6644"/>
                <a:gd name="T81" fmla="*/ 4759 h 8160"/>
                <a:gd name="T82" fmla="*/ 1714 w 6644"/>
                <a:gd name="T83" fmla="*/ 4486 h 8160"/>
                <a:gd name="T84" fmla="*/ 1875 w 6644"/>
                <a:gd name="T85" fmla="*/ 5628 h 8160"/>
                <a:gd name="T86" fmla="*/ 1298 w 6644"/>
                <a:gd name="T87" fmla="*/ 6123 h 8160"/>
                <a:gd name="T88" fmla="*/ 1164 w 6644"/>
                <a:gd name="T89" fmla="*/ 5741 h 8160"/>
                <a:gd name="T90" fmla="*/ 1866 w 6644"/>
                <a:gd name="T91" fmla="*/ 5476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4" h="8160">
                  <a:moveTo>
                    <a:pt x="3384" y="583"/>
                  </a:moveTo>
                  <a:lnTo>
                    <a:pt x="3204" y="583"/>
                  </a:lnTo>
                  <a:cubicBezTo>
                    <a:pt x="3108" y="583"/>
                    <a:pt x="3031" y="505"/>
                    <a:pt x="3031" y="409"/>
                  </a:cubicBezTo>
                  <a:lnTo>
                    <a:pt x="3031" y="403"/>
                  </a:lnTo>
                  <a:cubicBezTo>
                    <a:pt x="3031" y="181"/>
                    <a:pt x="2850" y="0"/>
                    <a:pt x="2627" y="0"/>
                  </a:cubicBezTo>
                  <a:lnTo>
                    <a:pt x="2618" y="0"/>
                  </a:lnTo>
                  <a:cubicBezTo>
                    <a:pt x="2395" y="0"/>
                    <a:pt x="2215" y="181"/>
                    <a:pt x="2215" y="403"/>
                  </a:cubicBezTo>
                  <a:lnTo>
                    <a:pt x="2215" y="409"/>
                  </a:lnTo>
                  <a:cubicBezTo>
                    <a:pt x="2215" y="505"/>
                    <a:pt x="2137" y="583"/>
                    <a:pt x="2041" y="583"/>
                  </a:cubicBezTo>
                  <a:lnTo>
                    <a:pt x="1861" y="583"/>
                  </a:lnTo>
                  <a:cubicBezTo>
                    <a:pt x="1670" y="583"/>
                    <a:pt x="1515" y="738"/>
                    <a:pt x="1515" y="929"/>
                  </a:cubicBezTo>
                  <a:lnTo>
                    <a:pt x="1515" y="936"/>
                  </a:lnTo>
                  <a:cubicBezTo>
                    <a:pt x="1515" y="1127"/>
                    <a:pt x="1670" y="1282"/>
                    <a:pt x="1861" y="1282"/>
                  </a:cubicBezTo>
                  <a:lnTo>
                    <a:pt x="3384" y="1282"/>
                  </a:lnTo>
                  <a:cubicBezTo>
                    <a:pt x="3575" y="1282"/>
                    <a:pt x="3730" y="1127"/>
                    <a:pt x="3730" y="936"/>
                  </a:cubicBezTo>
                  <a:lnTo>
                    <a:pt x="3730" y="929"/>
                  </a:lnTo>
                  <a:cubicBezTo>
                    <a:pt x="3730" y="738"/>
                    <a:pt x="3575" y="583"/>
                    <a:pt x="3384" y="583"/>
                  </a:cubicBezTo>
                  <a:close/>
                  <a:moveTo>
                    <a:pt x="2623" y="583"/>
                  </a:moveTo>
                  <a:cubicBezTo>
                    <a:pt x="2526" y="583"/>
                    <a:pt x="2448" y="505"/>
                    <a:pt x="2448" y="408"/>
                  </a:cubicBezTo>
                  <a:cubicBezTo>
                    <a:pt x="2448" y="311"/>
                    <a:pt x="2526" y="233"/>
                    <a:pt x="2623" y="233"/>
                  </a:cubicBezTo>
                  <a:cubicBezTo>
                    <a:pt x="2719" y="233"/>
                    <a:pt x="2797" y="311"/>
                    <a:pt x="2797" y="408"/>
                  </a:cubicBezTo>
                  <a:cubicBezTo>
                    <a:pt x="2797" y="505"/>
                    <a:pt x="2719" y="583"/>
                    <a:pt x="2623" y="583"/>
                  </a:cubicBezTo>
                  <a:close/>
                  <a:moveTo>
                    <a:pt x="3401" y="7344"/>
                  </a:moveTo>
                  <a:lnTo>
                    <a:pt x="466" y="7344"/>
                  </a:lnTo>
                  <a:cubicBezTo>
                    <a:pt x="208" y="7344"/>
                    <a:pt x="0" y="7135"/>
                    <a:pt x="0" y="6878"/>
                  </a:cubicBezTo>
                  <a:lnTo>
                    <a:pt x="0" y="1282"/>
                  </a:lnTo>
                  <a:cubicBezTo>
                    <a:pt x="0" y="1025"/>
                    <a:pt x="208" y="816"/>
                    <a:pt x="349" y="816"/>
                  </a:cubicBezTo>
                  <a:lnTo>
                    <a:pt x="1294" y="816"/>
                  </a:lnTo>
                  <a:cubicBezTo>
                    <a:pt x="1286" y="855"/>
                    <a:pt x="1282" y="895"/>
                    <a:pt x="1282" y="936"/>
                  </a:cubicBezTo>
                  <a:cubicBezTo>
                    <a:pt x="1282" y="1256"/>
                    <a:pt x="1542" y="1515"/>
                    <a:pt x="1861" y="1515"/>
                  </a:cubicBezTo>
                  <a:lnTo>
                    <a:pt x="3384" y="1515"/>
                  </a:lnTo>
                  <a:cubicBezTo>
                    <a:pt x="3703" y="1515"/>
                    <a:pt x="3963" y="1256"/>
                    <a:pt x="3963" y="929"/>
                  </a:cubicBezTo>
                  <a:cubicBezTo>
                    <a:pt x="3963" y="890"/>
                    <a:pt x="3959" y="853"/>
                    <a:pt x="3952" y="816"/>
                  </a:cubicBezTo>
                  <a:lnTo>
                    <a:pt x="4663" y="816"/>
                  </a:lnTo>
                  <a:cubicBezTo>
                    <a:pt x="5037" y="816"/>
                    <a:pt x="5245" y="1025"/>
                    <a:pt x="5245" y="1282"/>
                  </a:cubicBezTo>
                  <a:lnTo>
                    <a:pt x="5245" y="4785"/>
                  </a:lnTo>
                  <a:cubicBezTo>
                    <a:pt x="5207" y="4783"/>
                    <a:pt x="5168" y="4779"/>
                    <a:pt x="5129" y="4779"/>
                  </a:cubicBezTo>
                  <a:cubicBezTo>
                    <a:pt x="4968" y="4779"/>
                    <a:pt x="4812" y="4802"/>
                    <a:pt x="4663" y="4841"/>
                  </a:cubicBezTo>
                  <a:lnTo>
                    <a:pt x="4663" y="2098"/>
                  </a:lnTo>
                  <a:lnTo>
                    <a:pt x="583" y="2098"/>
                  </a:lnTo>
                  <a:lnTo>
                    <a:pt x="583" y="6761"/>
                  </a:lnTo>
                  <a:lnTo>
                    <a:pt x="3270" y="6761"/>
                  </a:lnTo>
                  <a:cubicBezTo>
                    <a:pt x="3282" y="6966"/>
                    <a:pt x="3327" y="7162"/>
                    <a:pt x="3401" y="7344"/>
                  </a:cubicBezTo>
                  <a:close/>
                  <a:moveTo>
                    <a:pt x="5129" y="5129"/>
                  </a:moveTo>
                  <a:cubicBezTo>
                    <a:pt x="4292" y="5129"/>
                    <a:pt x="3613" y="5808"/>
                    <a:pt x="3613" y="6645"/>
                  </a:cubicBezTo>
                  <a:cubicBezTo>
                    <a:pt x="3613" y="7482"/>
                    <a:pt x="4292" y="8160"/>
                    <a:pt x="5129" y="8160"/>
                  </a:cubicBezTo>
                  <a:cubicBezTo>
                    <a:pt x="5966" y="8160"/>
                    <a:pt x="6644" y="7482"/>
                    <a:pt x="6644" y="6645"/>
                  </a:cubicBezTo>
                  <a:cubicBezTo>
                    <a:pt x="6644" y="5808"/>
                    <a:pt x="5966" y="5129"/>
                    <a:pt x="5129" y="5129"/>
                  </a:cubicBezTo>
                  <a:close/>
                  <a:moveTo>
                    <a:pt x="6119" y="6333"/>
                  </a:moveTo>
                  <a:lnTo>
                    <a:pt x="5187" y="7382"/>
                  </a:lnTo>
                  <a:cubicBezTo>
                    <a:pt x="5141" y="7434"/>
                    <a:pt x="5077" y="7461"/>
                    <a:pt x="5012" y="7461"/>
                  </a:cubicBezTo>
                  <a:cubicBezTo>
                    <a:pt x="4961" y="7461"/>
                    <a:pt x="4910" y="7444"/>
                    <a:pt x="4867" y="7409"/>
                  </a:cubicBezTo>
                  <a:lnTo>
                    <a:pt x="4284" y="6943"/>
                  </a:lnTo>
                  <a:cubicBezTo>
                    <a:pt x="4183" y="6863"/>
                    <a:pt x="4167" y="6716"/>
                    <a:pt x="4247" y="6616"/>
                  </a:cubicBezTo>
                  <a:cubicBezTo>
                    <a:pt x="4328" y="6515"/>
                    <a:pt x="4475" y="6499"/>
                    <a:pt x="4575" y="6579"/>
                  </a:cubicBezTo>
                  <a:lnTo>
                    <a:pt x="4985" y="6907"/>
                  </a:lnTo>
                  <a:lnTo>
                    <a:pt x="5771" y="6023"/>
                  </a:lnTo>
                  <a:cubicBezTo>
                    <a:pt x="5856" y="5927"/>
                    <a:pt x="6003" y="5918"/>
                    <a:pt x="6100" y="6004"/>
                  </a:cubicBezTo>
                  <a:cubicBezTo>
                    <a:pt x="6196" y="6090"/>
                    <a:pt x="6205" y="6237"/>
                    <a:pt x="6119" y="6333"/>
                  </a:cubicBezTo>
                  <a:close/>
                  <a:moveTo>
                    <a:pt x="4080" y="4080"/>
                  </a:moveTo>
                  <a:lnTo>
                    <a:pt x="2215" y="4080"/>
                  </a:lnTo>
                  <a:cubicBezTo>
                    <a:pt x="2150" y="4080"/>
                    <a:pt x="2098" y="4028"/>
                    <a:pt x="2098" y="3963"/>
                  </a:cubicBezTo>
                  <a:lnTo>
                    <a:pt x="2098" y="3847"/>
                  </a:lnTo>
                  <a:cubicBezTo>
                    <a:pt x="2098" y="3782"/>
                    <a:pt x="2150" y="3730"/>
                    <a:pt x="2215" y="3730"/>
                  </a:cubicBezTo>
                  <a:lnTo>
                    <a:pt x="4080" y="3730"/>
                  </a:lnTo>
                  <a:cubicBezTo>
                    <a:pt x="4144" y="3730"/>
                    <a:pt x="4196" y="3782"/>
                    <a:pt x="4196" y="3847"/>
                  </a:cubicBezTo>
                  <a:lnTo>
                    <a:pt x="4196" y="3963"/>
                  </a:lnTo>
                  <a:cubicBezTo>
                    <a:pt x="4196" y="4028"/>
                    <a:pt x="4144" y="4080"/>
                    <a:pt x="4080" y="4080"/>
                  </a:cubicBezTo>
                  <a:close/>
                  <a:moveTo>
                    <a:pt x="4080" y="3031"/>
                  </a:moveTo>
                  <a:lnTo>
                    <a:pt x="2215" y="3031"/>
                  </a:lnTo>
                  <a:cubicBezTo>
                    <a:pt x="2150" y="3031"/>
                    <a:pt x="2098" y="2979"/>
                    <a:pt x="2098" y="2914"/>
                  </a:cubicBezTo>
                  <a:lnTo>
                    <a:pt x="2098" y="2798"/>
                  </a:lnTo>
                  <a:cubicBezTo>
                    <a:pt x="2098" y="2733"/>
                    <a:pt x="2150" y="2681"/>
                    <a:pt x="2215" y="2681"/>
                  </a:cubicBezTo>
                  <a:lnTo>
                    <a:pt x="4080" y="2681"/>
                  </a:lnTo>
                  <a:cubicBezTo>
                    <a:pt x="4144" y="2681"/>
                    <a:pt x="4196" y="2733"/>
                    <a:pt x="4196" y="2798"/>
                  </a:cubicBezTo>
                  <a:lnTo>
                    <a:pt x="4196" y="2914"/>
                  </a:lnTo>
                  <a:cubicBezTo>
                    <a:pt x="4196" y="2979"/>
                    <a:pt x="4144" y="3031"/>
                    <a:pt x="4080" y="3031"/>
                  </a:cubicBezTo>
                  <a:close/>
                  <a:moveTo>
                    <a:pt x="3497" y="5013"/>
                  </a:moveTo>
                  <a:lnTo>
                    <a:pt x="2215" y="5013"/>
                  </a:lnTo>
                  <a:cubicBezTo>
                    <a:pt x="2150" y="5013"/>
                    <a:pt x="2098" y="4960"/>
                    <a:pt x="2098" y="4896"/>
                  </a:cubicBezTo>
                  <a:lnTo>
                    <a:pt x="2098" y="4779"/>
                  </a:lnTo>
                  <a:cubicBezTo>
                    <a:pt x="2098" y="4715"/>
                    <a:pt x="2150" y="4663"/>
                    <a:pt x="2215" y="4663"/>
                  </a:cubicBezTo>
                  <a:lnTo>
                    <a:pt x="3497" y="4663"/>
                  </a:lnTo>
                  <a:cubicBezTo>
                    <a:pt x="3561" y="4663"/>
                    <a:pt x="3613" y="4715"/>
                    <a:pt x="3613" y="4779"/>
                  </a:cubicBezTo>
                  <a:lnTo>
                    <a:pt x="3613" y="4896"/>
                  </a:lnTo>
                  <a:cubicBezTo>
                    <a:pt x="3613" y="4960"/>
                    <a:pt x="3561" y="5013"/>
                    <a:pt x="3497" y="5013"/>
                  </a:cubicBezTo>
                  <a:close/>
                  <a:moveTo>
                    <a:pt x="3264" y="6062"/>
                  </a:moveTo>
                  <a:lnTo>
                    <a:pt x="2215" y="6062"/>
                  </a:lnTo>
                  <a:cubicBezTo>
                    <a:pt x="2150" y="6062"/>
                    <a:pt x="2098" y="6010"/>
                    <a:pt x="2098" y="5945"/>
                  </a:cubicBezTo>
                  <a:lnTo>
                    <a:pt x="2098" y="5829"/>
                  </a:lnTo>
                  <a:cubicBezTo>
                    <a:pt x="2098" y="5764"/>
                    <a:pt x="2150" y="5712"/>
                    <a:pt x="2215" y="5712"/>
                  </a:cubicBezTo>
                  <a:lnTo>
                    <a:pt x="3264" y="5712"/>
                  </a:lnTo>
                  <a:cubicBezTo>
                    <a:pt x="3328" y="5712"/>
                    <a:pt x="3380" y="5764"/>
                    <a:pt x="3380" y="5829"/>
                  </a:cubicBezTo>
                  <a:lnTo>
                    <a:pt x="3380" y="5945"/>
                  </a:lnTo>
                  <a:cubicBezTo>
                    <a:pt x="3380" y="6010"/>
                    <a:pt x="3328" y="6062"/>
                    <a:pt x="3264" y="6062"/>
                  </a:cubicBezTo>
                  <a:close/>
                  <a:moveTo>
                    <a:pt x="1875" y="2600"/>
                  </a:moveTo>
                  <a:lnTo>
                    <a:pt x="1445" y="3083"/>
                  </a:lnTo>
                  <a:cubicBezTo>
                    <a:pt x="1424" y="3107"/>
                    <a:pt x="1395" y="3119"/>
                    <a:pt x="1365" y="3119"/>
                  </a:cubicBezTo>
                  <a:cubicBezTo>
                    <a:pt x="1342" y="3119"/>
                    <a:pt x="1318" y="3111"/>
                    <a:pt x="1298" y="3095"/>
                  </a:cubicBezTo>
                  <a:lnTo>
                    <a:pt x="1030" y="2881"/>
                  </a:lnTo>
                  <a:cubicBezTo>
                    <a:pt x="984" y="2844"/>
                    <a:pt x="976" y="2776"/>
                    <a:pt x="1013" y="2730"/>
                  </a:cubicBezTo>
                  <a:cubicBezTo>
                    <a:pt x="1050" y="2683"/>
                    <a:pt x="1118" y="2676"/>
                    <a:pt x="1164" y="2713"/>
                  </a:cubicBezTo>
                  <a:lnTo>
                    <a:pt x="1353" y="2864"/>
                  </a:lnTo>
                  <a:lnTo>
                    <a:pt x="1714" y="2457"/>
                  </a:lnTo>
                  <a:cubicBezTo>
                    <a:pt x="1754" y="2413"/>
                    <a:pt x="1822" y="2409"/>
                    <a:pt x="1866" y="2448"/>
                  </a:cubicBezTo>
                  <a:cubicBezTo>
                    <a:pt x="1910" y="2488"/>
                    <a:pt x="1914" y="2555"/>
                    <a:pt x="1875" y="2600"/>
                  </a:cubicBezTo>
                  <a:close/>
                  <a:moveTo>
                    <a:pt x="1875" y="3637"/>
                  </a:moveTo>
                  <a:lnTo>
                    <a:pt x="1445" y="4120"/>
                  </a:lnTo>
                  <a:cubicBezTo>
                    <a:pt x="1424" y="4144"/>
                    <a:pt x="1395" y="4156"/>
                    <a:pt x="1365" y="4156"/>
                  </a:cubicBezTo>
                  <a:cubicBezTo>
                    <a:pt x="1342" y="4156"/>
                    <a:pt x="1318" y="4148"/>
                    <a:pt x="1298" y="4132"/>
                  </a:cubicBezTo>
                  <a:lnTo>
                    <a:pt x="1030" y="3918"/>
                  </a:lnTo>
                  <a:cubicBezTo>
                    <a:pt x="984" y="3881"/>
                    <a:pt x="976" y="3813"/>
                    <a:pt x="1013" y="3767"/>
                  </a:cubicBezTo>
                  <a:cubicBezTo>
                    <a:pt x="1050" y="3721"/>
                    <a:pt x="1118" y="3713"/>
                    <a:pt x="1164" y="3750"/>
                  </a:cubicBezTo>
                  <a:lnTo>
                    <a:pt x="1353" y="3901"/>
                  </a:lnTo>
                  <a:lnTo>
                    <a:pt x="1714" y="3494"/>
                  </a:lnTo>
                  <a:cubicBezTo>
                    <a:pt x="1754" y="3450"/>
                    <a:pt x="1822" y="3446"/>
                    <a:pt x="1866" y="3485"/>
                  </a:cubicBezTo>
                  <a:cubicBezTo>
                    <a:pt x="1910" y="3525"/>
                    <a:pt x="1914" y="3593"/>
                    <a:pt x="1875" y="3637"/>
                  </a:cubicBezTo>
                  <a:close/>
                  <a:moveTo>
                    <a:pt x="1875" y="4629"/>
                  </a:moveTo>
                  <a:lnTo>
                    <a:pt x="1445" y="5112"/>
                  </a:lnTo>
                  <a:cubicBezTo>
                    <a:pt x="1424" y="5136"/>
                    <a:pt x="1395" y="5148"/>
                    <a:pt x="1365" y="5148"/>
                  </a:cubicBezTo>
                  <a:cubicBezTo>
                    <a:pt x="1342" y="5148"/>
                    <a:pt x="1318" y="5140"/>
                    <a:pt x="1298" y="5124"/>
                  </a:cubicBezTo>
                  <a:lnTo>
                    <a:pt x="1030" y="4910"/>
                  </a:lnTo>
                  <a:cubicBezTo>
                    <a:pt x="984" y="4873"/>
                    <a:pt x="976" y="4805"/>
                    <a:pt x="1013" y="4759"/>
                  </a:cubicBezTo>
                  <a:cubicBezTo>
                    <a:pt x="1050" y="4712"/>
                    <a:pt x="1118" y="4705"/>
                    <a:pt x="1164" y="4742"/>
                  </a:cubicBezTo>
                  <a:lnTo>
                    <a:pt x="1353" y="4893"/>
                  </a:lnTo>
                  <a:lnTo>
                    <a:pt x="1714" y="4486"/>
                  </a:lnTo>
                  <a:cubicBezTo>
                    <a:pt x="1754" y="4442"/>
                    <a:pt x="1822" y="4438"/>
                    <a:pt x="1866" y="4477"/>
                  </a:cubicBezTo>
                  <a:cubicBezTo>
                    <a:pt x="1910" y="4517"/>
                    <a:pt x="1914" y="4584"/>
                    <a:pt x="1875" y="4629"/>
                  </a:cubicBezTo>
                  <a:close/>
                  <a:moveTo>
                    <a:pt x="1875" y="5628"/>
                  </a:moveTo>
                  <a:lnTo>
                    <a:pt x="1445" y="6111"/>
                  </a:lnTo>
                  <a:cubicBezTo>
                    <a:pt x="1424" y="6134"/>
                    <a:pt x="1395" y="6147"/>
                    <a:pt x="1365" y="6147"/>
                  </a:cubicBezTo>
                  <a:cubicBezTo>
                    <a:pt x="1342" y="6147"/>
                    <a:pt x="1318" y="6139"/>
                    <a:pt x="1298" y="6123"/>
                  </a:cubicBezTo>
                  <a:lnTo>
                    <a:pt x="1030" y="5908"/>
                  </a:lnTo>
                  <a:cubicBezTo>
                    <a:pt x="984" y="5871"/>
                    <a:pt x="976" y="5804"/>
                    <a:pt x="1013" y="5758"/>
                  </a:cubicBezTo>
                  <a:cubicBezTo>
                    <a:pt x="1050" y="5711"/>
                    <a:pt x="1118" y="5704"/>
                    <a:pt x="1164" y="5741"/>
                  </a:cubicBezTo>
                  <a:lnTo>
                    <a:pt x="1353" y="5892"/>
                  </a:lnTo>
                  <a:lnTo>
                    <a:pt x="1714" y="5485"/>
                  </a:lnTo>
                  <a:cubicBezTo>
                    <a:pt x="1754" y="5441"/>
                    <a:pt x="1822" y="5437"/>
                    <a:pt x="1866" y="5476"/>
                  </a:cubicBezTo>
                  <a:cubicBezTo>
                    <a:pt x="1910" y="5515"/>
                    <a:pt x="1914" y="5583"/>
                    <a:pt x="1875" y="5628"/>
                  </a:cubicBezTo>
                  <a:close/>
                </a:path>
              </a:pathLst>
            </a:custGeom>
            <a:grpFill/>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空心弧 50">
              <a:extLst>
                <a:ext uri="{FF2B5EF4-FFF2-40B4-BE49-F238E27FC236}">
                  <a16:creationId xmlns:a16="http://schemas.microsoft.com/office/drawing/2014/main" id="{5EC6202D-27DE-4003-B515-612A75319935}"/>
                </a:ext>
              </a:extLst>
            </p:cNvPr>
            <p:cNvSpPr/>
            <p:nvPr/>
          </p:nvSpPr>
          <p:spPr>
            <a:xfrm>
              <a:off x="5283201" y="4344556"/>
              <a:ext cx="1516983" cy="1516983"/>
            </a:xfrm>
            <a:prstGeom prst="blockArc">
              <a:avLst>
                <a:gd name="adj1" fmla="val 12886880"/>
                <a:gd name="adj2" fmla="val 10720422"/>
                <a:gd name="adj3" fmla="val 7811"/>
              </a:avLst>
            </a:prstGeom>
            <a:solidFill>
              <a:srgbClr val="7E0C6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2" name="文本框 51">
            <a:extLst>
              <a:ext uri="{FF2B5EF4-FFF2-40B4-BE49-F238E27FC236}">
                <a16:creationId xmlns:a16="http://schemas.microsoft.com/office/drawing/2014/main" id="{562B5D3B-D256-4CF7-A9C2-2074647E680F}"/>
              </a:ext>
            </a:extLst>
          </p:cNvPr>
          <p:cNvSpPr txBox="1"/>
          <p:nvPr/>
        </p:nvSpPr>
        <p:spPr>
          <a:xfrm>
            <a:off x="7309096" y="1070801"/>
            <a:ext cx="3885160" cy="152485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000" b="1" dirty="0">
                <a:solidFill>
                  <a:schemeClr val="tx1"/>
                </a:solidFill>
                <a:latin typeface="+mn-ea"/>
              </a:rPr>
              <a:t>这些参与者提出了两种方法：</a:t>
            </a:r>
            <a:r>
              <a:rPr lang="en-US" altLang="zh-CN" sz="2000" dirty="0">
                <a:solidFill>
                  <a:schemeClr val="tx1"/>
                </a:solidFill>
                <a:latin typeface="+mn-ea"/>
              </a:rPr>
              <a:t>	</a:t>
            </a:r>
            <a:r>
              <a:rPr lang="en-US" altLang="zh-CN" sz="2000" b="1" dirty="0">
                <a:solidFill>
                  <a:srgbClr val="7030A0"/>
                </a:solidFill>
                <a:latin typeface="+mn-ea"/>
              </a:rPr>
              <a:t>①PC</a:t>
            </a:r>
            <a:r>
              <a:rPr lang="zh-CN" altLang="en-US" sz="2000" b="1" dirty="0">
                <a:solidFill>
                  <a:srgbClr val="7030A0"/>
                </a:solidFill>
                <a:latin typeface="+mn-ea"/>
              </a:rPr>
              <a:t>：</a:t>
            </a:r>
            <a:r>
              <a:rPr lang="en-US" altLang="zh-CN" sz="2000" b="1" dirty="0">
                <a:solidFill>
                  <a:srgbClr val="7030A0"/>
                </a:solidFill>
                <a:latin typeface="+mn-ea"/>
              </a:rPr>
              <a:t>A</a:t>
            </a:r>
          </a:p>
          <a:p>
            <a:r>
              <a:rPr lang="en-US" altLang="zh-CN" sz="2000" dirty="0">
                <a:solidFill>
                  <a:schemeClr val="tx1"/>
                </a:solidFill>
                <a:latin typeface="+mn-ea"/>
              </a:rPr>
              <a:t>	</a:t>
            </a:r>
            <a:r>
              <a:rPr lang="en-US" altLang="zh-CN" sz="2000" b="1" dirty="0">
                <a:solidFill>
                  <a:schemeClr val="accent5">
                    <a:lumMod val="75000"/>
                  </a:schemeClr>
                </a:solidFill>
                <a:latin typeface="+mn-ea"/>
              </a:rPr>
              <a:t>②PCs</a:t>
            </a:r>
            <a:r>
              <a:rPr lang="zh-CN" altLang="en-US" sz="2000" b="1" dirty="0">
                <a:solidFill>
                  <a:schemeClr val="accent5">
                    <a:lumMod val="75000"/>
                  </a:schemeClr>
                </a:solidFill>
                <a:latin typeface="+mn-ea"/>
              </a:rPr>
              <a:t>：</a:t>
            </a:r>
            <a:r>
              <a:rPr lang="en-US" altLang="zh-CN" sz="2000" b="1" dirty="0">
                <a:solidFill>
                  <a:schemeClr val="accent5">
                    <a:lumMod val="75000"/>
                  </a:schemeClr>
                </a:solidFill>
                <a:latin typeface="+mn-ea"/>
              </a:rPr>
              <a:t>C</a:t>
            </a:r>
            <a:endParaRPr lang="zh-CN" altLang="en-US" sz="2000" b="1" dirty="0">
              <a:solidFill>
                <a:schemeClr val="accent5">
                  <a:lumMod val="75000"/>
                </a:schemeClr>
              </a:solidFill>
              <a:latin typeface="+mn-ea"/>
            </a:endParaRPr>
          </a:p>
        </p:txBody>
      </p:sp>
      <p:sp>
        <p:nvSpPr>
          <p:cNvPr id="53" name="文本框 52">
            <a:extLst>
              <a:ext uri="{FF2B5EF4-FFF2-40B4-BE49-F238E27FC236}">
                <a16:creationId xmlns:a16="http://schemas.microsoft.com/office/drawing/2014/main" id="{2EE8218F-5C2F-4391-9ED7-C4A400A0F902}"/>
              </a:ext>
            </a:extLst>
          </p:cNvPr>
          <p:cNvSpPr txBox="1"/>
          <p:nvPr/>
        </p:nvSpPr>
        <p:spPr>
          <a:xfrm>
            <a:off x="725495" y="1682656"/>
            <a:ext cx="3389305" cy="339655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zh-CN" altLang="en-US" sz="2000" b="1" dirty="0">
                <a:solidFill>
                  <a:schemeClr val="tx1"/>
                </a:solidFill>
                <a:latin typeface="+mn-ea"/>
              </a:rPr>
              <a:t>两者都具有相同的方法：</a:t>
            </a:r>
            <a:endParaRPr lang="en-US" altLang="zh-CN" sz="2000" b="1" dirty="0">
              <a:solidFill>
                <a:schemeClr val="tx1"/>
              </a:solidFill>
              <a:latin typeface="+mn-ea"/>
            </a:endParaRPr>
          </a:p>
          <a:p>
            <a:pPr algn="just"/>
            <a:endParaRPr lang="en-US" altLang="zh-CN" sz="2000" b="1" dirty="0">
              <a:solidFill>
                <a:schemeClr val="tx1"/>
              </a:solidFill>
              <a:latin typeface="+mn-ea"/>
            </a:endParaRPr>
          </a:p>
          <a:p>
            <a:pPr algn="just"/>
            <a:r>
              <a:rPr lang="en-US" altLang="zh-CN" sz="2000" b="1" dirty="0">
                <a:solidFill>
                  <a:srgbClr val="7030A0"/>
                </a:solidFill>
                <a:latin typeface="+mn-ea"/>
              </a:rPr>
              <a:t>①</a:t>
            </a:r>
            <a:r>
              <a:rPr lang="zh-CN" altLang="en-US" sz="1600" dirty="0">
                <a:solidFill>
                  <a:schemeClr val="tx1"/>
                </a:solidFill>
                <a:latin typeface="+mn-ea"/>
              </a:rPr>
              <a:t>定义一组在给定属性中具有显著差异的候选顶点</a:t>
            </a:r>
            <a:r>
              <a:rPr lang="zh-CN" altLang="en-US" sz="2000" dirty="0">
                <a:solidFill>
                  <a:schemeClr val="tx1"/>
                </a:solidFill>
                <a:latin typeface="+mn-ea"/>
              </a:rPr>
              <a:t>。</a:t>
            </a:r>
            <a:r>
              <a:rPr lang="en-US" altLang="zh-CN" sz="2000" b="1" dirty="0">
                <a:solidFill>
                  <a:schemeClr val="accent5">
                    <a:lumMod val="75000"/>
                  </a:schemeClr>
                </a:solidFill>
                <a:latin typeface="+mn-ea"/>
              </a:rPr>
              <a:t> </a:t>
            </a:r>
          </a:p>
          <a:p>
            <a:pPr algn="just"/>
            <a:endParaRPr lang="en-US" altLang="zh-CN" sz="2000" b="1" dirty="0">
              <a:solidFill>
                <a:schemeClr val="accent5">
                  <a:lumMod val="75000"/>
                </a:schemeClr>
              </a:solidFill>
              <a:latin typeface="+mn-ea"/>
            </a:endParaRPr>
          </a:p>
          <a:p>
            <a:pPr algn="just"/>
            <a:r>
              <a:rPr lang="en-US" altLang="zh-CN" sz="2000" b="1" dirty="0">
                <a:solidFill>
                  <a:schemeClr val="accent5">
                    <a:lumMod val="75000"/>
                  </a:schemeClr>
                </a:solidFill>
                <a:latin typeface="+mn-ea"/>
              </a:rPr>
              <a:t>②</a:t>
            </a:r>
            <a:r>
              <a:rPr lang="zh-CN" altLang="en-US" sz="1600" dirty="0">
                <a:solidFill>
                  <a:schemeClr val="tx1"/>
                </a:solidFill>
                <a:latin typeface="+mn-ea"/>
              </a:rPr>
              <a:t>然后可以删除可能位于平坦区域的顶点和</a:t>
            </a:r>
            <a:r>
              <a:rPr lang="en-US" altLang="zh-CN" sz="1600" dirty="0">
                <a:solidFill>
                  <a:schemeClr val="tx1"/>
                </a:solidFill>
                <a:latin typeface="+mn-ea"/>
              </a:rPr>
              <a:t>/</a:t>
            </a:r>
            <a:r>
              <a:rPr lang="zh-CN" altLang="en-US" sz="1600" dirty="0">
                <a:solidFill>
                  <a:schemeClr val="tx1"/>
                </a:solidFill>
                <a:latin typeface="+mn-ea"/>
              </a:rPr>
              <a:t>或小片段，以减少输出中的噪声。</a:t>
            </a:r>
          </a:p>
        </p:txBody>
      </p:sp>
      <p:sp>
        <p:nvSpPr>
          <p:cNvPr id="54" name="文本框 53">
            <a:extLst>
              <a:ext uri="{FF2B5EF4-FFF2-40B4-BE49-F238E27FC236}">
                <a16:creationId xmlns:a16="http://schemas.microsoft.com/office/drawing/2014/main" id="{CC7127B0-91E1-4E08-B140-32DC9BAEA52E}"/>
              </a:ext>
            </a:extLst>
          </p:cNvPr>
          <p:cNvSpPr txBox="1"/>
          <p:nvPr/>
        </p:nvSpPr>
        <p:spPr>
          <a:xfrm>
            <a:off x="7544130" y="3543196"/>
            <a:ext cx="3650125" cy="2325078"/>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1600" dirty="0">
                <a:solidFill>
                  <a:schemeClr val="tx1"/>
                </a:solidFill>
                <a:latin typeface="+mn-ea"/>
              </a:rPr>
              <a:t>使用这种方法，在单个模型上获得的所有特征曲线都进行分组，因此仅在整体比较中考虑这些方法。</a:t>
            </a:r>
            <a:endParaRPr lang="en-US" altLang="zh-CN" sz="1600" dirty="0">
              <a:solidFill>
                <a:schemeClr val="tx1"/>
              </a:solidFill>
              <a:latin typeface="+mn-ea"/>
            </a:endParaRPr>
          </a:p>
          <a:p>
            <a:endParaRPr lang="en-US" altLang="zh-CN" sz="1600" dirty="0">
              <a:solidFill>
                <a:schemeClr val="tx1"/>
              </a:solidFill>
              <a:latin typeface="+mn-ea"/>
            </a:endParaRPr>
          </a:p>
          <a:p>
            <a:r>
              <a:rPr lang="zh-CN" altLang="en-US" sz="1600" dirty="0">
                <a:solidFill>
                  <a:schemeClr val="tx1"/>
                </a:solidFill>
                <a:latin typeface="+mn-ea"/>
              </a:rPr>
              <a:t>这两种方法之间的</a:t>
            </a:r>
            <a:r>
              <a:rPr lang="zh-CN" altLang="en-US" sz="1600" b="1" dirty="0">
                <a:solidFill>
                  <a:schemeClr val="tx1"/>
                </a:solidFill>
                <a:latin typeface="+mn-ea"/>
              </a:rPr>
              <a:t>核心区别</a:t>
            </a:r>
            <a:r>
              <a:rPr lang="zh-CN" altLang="en-US" sz="1600" dirty="0">
                <a:solidFill>
                  <a:schemeClr val="tx1"/>
                </a:solidFill>
                <a:latin typeface="+mn-ea"/>
              </a:rPr>
              <a:t>在于</a:t>
            </a:r>
            <a:endParaRPr lang="en-US" altLang="zh-CN" sz="1600" dirty="0">
              <a:solidFill>
                <a:schemeClr val="tx1"/>
              </a:solidFill>
              <a:latin typeface="+mn-ea"/>
            </a:endParaRPr>
          </a:p>
          <a:p>
            <a:r>
              <a:rPr lang="zh-CN" altLang="en-US" sz="2000" b="1" dirty="0">
                <a:solidFill>
                  <a:schemeClr val="accent5">
                    <a:lumMod val="75000"/>
                  </a:schemeClr>
                </a:solidFill>
                <a:latin typeface="+mn-ea"/>
              </a:rPr>
              <a:t>如何确定候选顶点。</a:t>
            </a:r>
          </a:p>
        </p:txBody>
      </p:sp>
      <p:sp>
        <p:nvSpPr>
          <p:cNvPr id="4" name="矩形 3">
            <a:extLst>
              <a:ext uri="{FF2B5EF4-FFF2-40B4-BE49-F238E27FC236}">
                <a16:creationId xmlns:a16="http://schemas.microsoft.com/office/drawing/2014/main" id="{3263D719-AE2F-C61A-F746-D4760A14B7F8}"/>
              </a:ext>
            </a:extLst>
          </p:cNvPr>
          <p:cNvSpPr/>
          <p:nvPr/>
        </p:nvSpPr>
        <p:spPr>
          <a:xfrm>
            <a:off x="7395679" y="1070801"/>
            <a:ext cx="3650125" cy="1820126"/>
          </a:xfrm>
          <a:prstGeom prst="rect">
            <a:avLst/>
          </a:prstGeom>
          <a:noFill/>
          <a:ln w="38100">
            <a:solidFill>
              <a:srgbClr val="7E0C6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6FE7D42-EE81-DA84-20E1-B85523709D85}"/>
              </a:ext>
            </a:extLst>
          </p:cNvPr>
          <p:cNvSpPr/>
          <p:nvPr/>
        </p:nvSpPr>
        <p:spPr>
          <a:xfrm>
            <a:off x="7443758" y="3295806"/>
            <a:ext cx="3650125" cy="2862107"/>
          </a:xfrm>
          <a:prstGeom prst="rect">
            <a:avLst/>
          </a:prstGeom>
          <a:noFill/>
          <a:ln w="38100">
            <a:solidFill>
              <a:srgbClr val="7E0C6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带形: 上凸弯 8">
            <a:extLst>
              <a:ext uri="{FF2B5EF4-FFF2-40B4-BE49-F238E27FC236}">
                <a16:creationId xmlns:a16="http://schemas.microsoft.com/office/drawing/2014/main" id="{8A52669F-0E8A-2216-914C-E6DC8419D0AF}"/>
              </a:ext>
            </a:extLst>
          </p:cNvPr>
          <p:cNvSpPr/>
          <p:nvPr/>
        </p:nvSpPr>
        <p:spPr>
          <a:xfrm>
            <a:off x="6966892" y="750357"/>
            <a:ext cx="1178550" cy="540798"/>
          </a:xfrm>
          <a:prstGeom prst="ellipseRibbon2">
            <a:avLst/>
          </a:prstGeom>
          <a:solidFill>
            <a:srgbClr val="C796C0"/>
          </a:solidFill>
          <a:ln>
            <a:solidFill>
              <a:srgbClr val="7030A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6A549726-B243-F81B-43C3-D3D9E172FAFA}"/>
              </a:ext>
            </a:extLst>
          </p:cNvPr>
          <p:cNvSpPr/>
          <p:nvPr/>
        </p:nvSpPr>
        <p:spPr>
          <a:xfrm>
            <a:off x="10522742" y="3057770"/>
            <a:ext cx="1343025" cy="675660"/>
          </a:xfrm>
          <a:prstGeom prst="cloud">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807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şḷîḍe">
            <a:extLst>
              <a:ext uri="{FF2B5EF4-FFF2-40B4-BE49-F238E27FC236}">
                <a16:creationId xmlns:a16="http://schemas.microsoft.com/office/drawing/2014/main" id="{A9CF2B28-479F-4149-9241-1FD4627B7C3E}"/>
              </a:ext>
            </a:extLst>
          </p:cNvPr>
          <p:cNvSpPr/>
          <p:nvPr/>
        </p:nvSpPr>
        <p:spPr>
          <a:xfrm>
            <a:off x="6272083"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12" name="ïṧļîḓè">
            <a:extLst>
              <a:ext uri="{FF2B5EF4-FFF2-40B4-BE49-F238E27FC236}">
                <a16:creationId xmlns:a16="http://schemas.microsoft.com/office/drawing/2014/main" id="{FD4885D9-E8AC-40F9-8572-5EAFB7E54362}"/>
              </a:ext>
            </a:extLst>
          </p:cNvPr>
          <p:cNvSpPr/>
          <p:nvPr/>
        </p:nvSpPr>
        <p:spPr>
          <a:xfrm>
            <a:off x="748818"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3" name="ïṧļîḓè">
            <a:extLst>
              <a:ext uri="{FF2B5EF4-FFF2-40B4-BE49-F238E27FC236}">
                <a16:creationId xmlns:a16="http://schemas.microsoft.com/office/drawing/2014/main" id="{B07793F4-ED23-4AD5-B84B-E87F20637F28}"/>
              </a:ext>
            </a:extLst>
          </p:cNvPr>
          <p:cNvSpPr/>
          <p:nvPr/>
        </p:nvSpPr>
        <p:spPr>
          <a:xfrm>
            <a:off x="667795" y="1544320"/>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9" name="椭圆 18">
            <a:extLst>
              <a:ext uri="{FF2B5EF4-FFF2-40B4-BE49-F238E27FC236}">
                <a16:creationId xmlns:a16="http://schemas.microsoft.com/office/drawing/2014/main" id="{37473AD9-8741-4D04-AC1B-7FC21EA7E7FE}"/>
              </a:ext>
            </a:extLst>
          </p:cNvPr>
          <p:cNvSpPr/>
          <p:nvPr/>
        </p:nvSpPr>
        <p:spPr>
          <a:xfrm>
            <a:off x="5515594"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265934A-04E8-41DD-9454-8441F4A7C5DF}"/>
              </a:ext>
            </a:extLst>
          </p:cNvPr>
          <p:cNvSpPr/>
          <p:nvPr/>
        </p:nvSpPr>
        <p:spPr>
          <a:xfrm>
            <a:off x="6482945"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6F8EE4-65DF-447B-8187-BDA3504557C1}"/>
              </a:ext>
            </a:extLst>
          </p:cNvPr>
          <p:cNvSpPr/>
          <p:nvPr/>
        </p:nvSpPr>
        <p:spPr>
          <a:xfrm>
            <a:off x="6482945"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1A5C35F-461F-48B7-AA6E-5D131A61D41D}"/>
              </a:ext>
            </a:extLst>
          </p:cNvPr>
          <p:cNvSpPr/>
          <p:nvPr/>
        </p:nvSpPr>
        <p:spPr>
          <a:xfrm>
            <a:off x="5515594"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7633AA-FF8E-414E-A777-AC3F4B8FC49B}"/>
              </a:ext>
            </a:extLst>
          </p:cNvPr>
          <p:cNvSpPr/>
          <p:nvPr/>
        </p:nvSpPr>
        <p:spPr>
          <a:xfrm>
            <a:off x="6482945"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C4CB3DB-4ABE-4A78-9038-3C7387F35DD4}"/>
              </a:ext>
            </a:extLst>
          </p:cNvPr>
          <p:cNvSpPr/>
          <p:nvPr/>
        </p:nvSpPr>
        <p:spPr>
          <a:xfrm>
            <a:off x="5515594"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B51B4D-7F2C-4ADF-9475-D35191A05A2B}"/>
              </a:ext>
            </a:extLst>
          </p:cNvPr>
          <p:cNvSpPr/>
          <p:nvPr/>
        </p:nvSpPr>
        <p:spPr>
          <a:xfrm>
            <a:off x="5536557" y="3450773"/>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DA204A8-ABF3-409D-999D-011644F9DDB8}"/>
              </a:ext>
            </a:extLst>
          </p:cNvPr>
          <p:cNvSpPr/>
          <p:nvPr/>
        </p:nvSpPr>
        <p:spPr>
          <a:xfrm>
            <a:off x="5536557" y="4482487"/>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1947AF23-14E7-4636-B570-A613AD7E2607}"/>
              </a:ext>
            </a:extLst>
          </p:cNvPr>
          <p:cNvSpPr/>
          <p:nvPr/>
        </p:nvSpPr>
        <p:spPr>
          <a:xfrm>
            <a:off x="5536557" y="2419059"/>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C8DA98C-1562-4B7E-807E-788C90CB9AEA}"/>
              </a:ext>
            </a:extLst>
          </p:cNvPr>
          <p:cNvSpPr>
            <a:spLocks noChangeArrowheads="1"/>
          </p:cNvSpPr>
          <p:nvPr/>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3FDDEEA3-CAB6-44AD-BC55-5A31171C6F28}"/>
              </a:ext>
            </a:extLst>
          </p:cNvPr>
          <p:cNvSpPr>
            <a:spLocks noChangeArrowheads="1"/>
          </p:cNvSpPr>
          <p:nvPr/>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文本占位符 4">
            <a:extLst>
              <a:ext uri="{FF2B5EF4-FFF2-40B4-BE49-F238E27FC236}">
                <a16:creationId xmlns:a16="http://schemas.microsoft.com/office/drawing/2014/main" id="{C68FEEF5-70BA-4B6C-9AD3-AFBE201A1482}"/>
              </a:ext>
            </a:extLst>
          </p:cNvPr>
          <p:cNvSpPr txBox="1">
            <a:spLocks/>
          </p:cNvSpPr>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31" name="文本占位符 7">
            <a:extLst>
              <a:ext uri="{FF2B5EF4-FFF2-40B4-BE49-F238E27FC236}">
                <a16:creationId xmlns:a16="http://schemas.microsoft.com/office/drawing/2014/main" id="{DA66AB10-4600-478F-841B-5A7FEB67E855}"/>
              </a:ext>
            </a:extLst>
          </p:cNvPr>
          <p:cNvSpPr txBox="1">
            <a:spLocks/>
          </p:cNvSpPr>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58178CB-A52B-4767-82D2-50FC7803ECDA}"/>
                  </a:ext>
                </a:extLst>
              </p:cNvPr>
              <p:cNvSpPr txBox="1"/>
              <p:nvPr/>
            </p:nvSpPr>
            <p:spPr>
              <a:xfrm>
                <a:off x="835390" y="1631168"/>
                <a:ext cx="4867093" cy="4133394"/>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000" b="1" dirty="0">
                    <a:solidFill>
                      <a:schemeClr val="tx1"/>
                    </a:solidFill>
                    <a:latin typeface="+mn-ea"/>
                  </a:rPr>
                  <a:t>第一种方法分三个步骤</a:t>
                </a:r>
                <a:r>
                  <a:rPr lang="en-US" altLang="zh-CN" sz="2000" b="1" dirty="0">
                    <a:solidFill>
                      <a:schemeClr val="tx1"/>
                    </a:solidFill>
                    <a:latin typeface="+mn-ea"/>
                  </a:rPr>
                  <a:t>:</a:t>
                </a:r>
              </a:p>
              <a:p>
                <a:r>
                  <a:rPr lang="zh-CN" altLang="en-US" sz="1400" dirty="0">
                    <a:solidFill>
                      <a:schemeClr val="tx1"/>
                    </a:solidFill>
                    <a:latin typeface="+mn-ea"/>
                  </a:rPr>
                  <a:t>首先，</a:t>
                </a:r>
                <a:r>
                  <a:rPr lang="zh-CN" altLang="en-US" sz="1400" b="1" dirty="0">
                    <a:solidFill>
                      <a:schemeClr val="tx1"/>
                    </a:solidFill>
                    <a:latin typeface="+mn-ea"/>
                  </a:rPr>
                  <a:t>计算每对连接的三角形（一条边）之间的角度 </a:t>
                </a:r>
                <a14:m>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zh-CN" altLang="en-US" sz="1400" b="1" i="1" smtClean="0">
                            <a:solidFill>
                              <a:schemeClr val="tx1"/>
                            </a:solidFill>
                            <a:latin typeface="Cambria Math" panose="02040503050406030204" pitchFamily="18" charset="0"/>
                          </a:rPr>
                          <m:t>𝜽</m:t>
                        </m:r>
                      </m:e>
                      <m:sub>
                        <m:r>
                          <a:rPr lang="en-US" altLang="zh-CN" sz="1400" b="1" i="1" smtClean="0">
                            <a:solidFill>
                              <a:schemeClr val="tx1"/>
                            </a:solidFill>
                            <a:latin typeface="Cambria Math" panose="02040503050406030204" pitchFamily="18" charset="0"/>
                          </a:rPr>
                          <m:t>𝒊</m:t>
                        </m:r>
                      </m:sub>
                    </m:sSub>
                  </m:oMath>
                </a14:m>
                <a:r>
                  <a:rPr lang="zh-CN" altLang="en-US" sz="1400" dirty="0">
                    <a:solidFill>
                      <a:schemeClr val="tx1"/>
                    </a:solidFill>
                    <a:latin typeface="+mn-ea"/>
                  </a:rPr>
                  <a:t>。然后如果</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𝜃</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 </m:t>
                    </m:r>
                  </m:oMath>
                </a14:m>
                <a:r>
                  <a:rPr lang="en-US" altLang="zh-CN" sz="1400" dirty="0">
                    <a:solidFill>
                      <a:schemeClr val="tx1"/>
                    </a:solidFill>
                    <a:latin typeface="+mn-ea"/>
                  </a:rPr>
                  <a:t>&gt;</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𝑚𝑒𝑎𝑛</m:t>
                        </m:r>
                      </m:e>
                      <m:sub>
                        <m:r>
                          <a:rPr lang="en-US" altLang="zh-CN" sz="1400" i="1">
                            <a:solidFill>
                              <a:schemeClr val="tx1"/>
                            </a:solidFill>
                            <a:latin typeface="Cambria Math" panose="02040503050406030204" pitchFamily="18" charset="0"/>
                          </a:rPr>
                          <m:t>𝑖</m:t>
                        </m:r>
                      </m:sub>
                    </m:sSub>
                    <m:r>
                      <a:rPr lang="zh-CN" altLang="en-US" sz="1400" i="1" smtClean="0">
                        <a:solidFill>
                          <a:schemeClr val="tx1"/>
                        </a:solidFill>
                        <a:latin typeface="Cambria Math" panose="02040503050406030204" pitchFamily="18" charset="0"/>
                      </a:rPr>
                      <m:t> </m:t>
                    </m:r>
                  </m:oMath>
                </a14:m>
                <a:r>
                  <a:rPr lang="zh-CN" altLang="en-US" sz="1400" dirty="0">
                    <a:solidFill>
                      <a:schemeClr val="tx1"/>
                    </a:solidFill>
                    <a:latin typeface="+mn-ea"/>
                  </a:rPr>
                  <a:t>，则相对边的两个极值被视为候选顶点。</a:t>
                </a:r>
                <a14:m>
                  <m:oMath xmlns:m="http://schemas.openxmlformats.org/officeDocument/2006/math">
                    <m:r>
                      <a:rPr lang="zh-CN" altLang="en-US" sz="1400" i="1">
                        <a:solidFill>
                          <a:schemeClr val="tx1"/>
                        </a:solidFill>
                        <a:latin typeface="Cambria Math" panose="02040503050406030204" pitchFamily="18" charset="0"/>
                      </a:rPr>
                      <m:t>𝛼</m:t>
                    </m:r>
                  </m:oMath>
                </a14:m>
                <a:r>
                  <a:rPr lang="zh-CN" altLang="en-US" sz="1400" dirty="0">
                    <a:solidFill>
                      <a:schemeClr val="tx1"/>
                    </a:solidFill>
                    <a:latin typeface="+mn-ea"/>
                  </a:rPr>
                  <a:t>在大多数情况下设置为 </a:t>
                </a:r>
                <a:r>
                  <a:rPr lang="en-US" altLang="zh-CN" sz="1400" dirty="0">
                    <a:solidFill>
                      <a:schemeClr val="tx1"/>
                    </a:solidFill>
                    <a:latin typeface="+mn-ea"/>
                  </a:rPr>
                  <a:t>1.3</a:t>
                </a:r>
                <a:r>
                  <a:rPr lang="zh-CN" altLang="en-US" sz="1400" dirty="0">
                    <a:solidFill>
                      <a:schemeClr val="tx1"/>
                    </a:solidFill>
                    <a:latin typeface="+mn-ea"/>
                  </a:rPr>
                  <a:t>，模型 </a:t>
                </a:r>
                <a:r>
                  <a:rPr lang="en-US" altLang="zh-CN" sz="1400" dirty="0">
                    <a:solidFill>
                      <a:schemeClr val="tx1"/>
                    </a:solidFill>
                    <a:latin typeface="+mn-ea"/>
                  </a:rPr>
                  <a:t>2 </a:t>
                </a:r>
                <a:r>
                  <a:rPr lang="zh-CN" altLang="en-US" sz="1400" dirty="0">
                    <a:solidFill>
                      <a:schemeClr val="tx1"/>
                    </a:solidFill>
                    <a:latin typeface="+mn-ea"/>
                  </a:rPr>
                  <a:t>设置为 </a:t>
                </a:r>
                <a:r>
                  <a:rPr lang="en-US" altLang="zh-CN" sz="1400" dirty="0">
                    <a:solidFill>
                      <a:schemeClr val="tx1"/>
                    </a:solidFill>
                    <a:latin typeface="+mn-ea"/>
                  </a:rPr>
                  <a:t>1.6</a:t>
                </a:r>
                <a:r>
                  <a:rPr lang="zh-CN" altLang="en-US" sz="1400" dirty="0">
                    <a:solidFill>
                      <a:schemeClr val="tx1"/>
                    </a:solidFill>
                    <a:latin typeface="+mn-ea"/>
                  </a:rPr>
                  <a:t>，模型 </a:t>
                </a:r>
                <a:r>
                  <a:rPr lang="en-US" altLang="zh-CN" sz="1400" dirty="0">
                    <a:solidFill>
                      <a:schemeClr val="tx1"/>
                    </a:solidFill>
                    <a:latin typeface="+mn-ea"/>
                  </a:rPr>
                  <a:t>3 </a:t>
                </a:r>
                <a:r>
                  <a:rPr lang="zh-CN" altLang="en-US" sz="1400" dirty="0">
                    <a:solidFill>
                      <a:schemeClr val="tx1"/>
                    </a:solidFill>
                    <a:latin typeface="+mn-ea"/>
                  </a:rPr>
                  <a:t>设置为 </a:t>
                </a:r>
                <a:r>
                  <a:rPr lang="en-US" altLang="zh-CN" sz="1400" dirty="0">
                    <a:solidFill>
                      <a:schemeClr val="tx1"/>
                    </a:solidFill>
                    <a:latin typeface="+mn-ea"/>
                  </a:rPr>
                  <a:t>2.6</a:t>
                </a:r>
                <a:r>
                  <a:rPr lang="zh-CN" altLang="en-US" sz="1400" dirty="0">
                    <a:solidFill>
                      <a:schemeClr val="tx1"/>
                    </a:solidFill>
                    <a:latin typeface="+mn-ea"/>
                  </a:rPr>
                  <a:t>。</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其次，如果两个候选顶点共享的边大于边的双倍平均长度，则会移除两个候选顶点。</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最后，</a:t>
                </a:r>
                <a:r>
                  <a:rPr lang="zh-CN" altLang="en-US" sz="1400" b="1" dirty="0">
                    <a:solidFill>
                      <a:schemeClr val="tx1"/>
                    </a:solidFill>
                    <a:latin typeface="+mn-ea"/>
                  </a:rPr>
                  <a:t>创建一个以每对候选顶点作为节点的图。</a:t>
                </a:r>
                <a:r>
                  <a:rPr lang="zh-CN" altLang="en-US" sz="1400" dirty="0">
                    <a:solidFill>
                      <a:schemeClr val="tx1"/>
                    </a:solidFill>
                    <a:latin typeface="+mn-ea"/>
                  </a:rPr>
                  <a:t>计算此图的所有连接分量，如果分量中的顶点数小于网格顶点数的 </a:t>
                </a:r>
                <a:r>
                  <a:rPr lang="en-US" altLang="zh-CN" sz="1400" dirty="0">
                    <a:solidFill>
                      <a:schemeClr val="tx1"/>
                    </a:solidFill>
                    <a:latin typeface="+mn-ea"/>
                  </a:rPr>
                  <a:t>1%</a:t>
                </a:r>
                <a:r>
                  <a:rPr lang="zh-CN" altLang="en-US" sz="1400" dirty="0">
                    <a:solidFill>
                      <a:schemeClr val="tx1"/>
                    </a:solidFill>
                    <a:latin typeface="+mn-ea"/>
                  </a:rPr>
                  <a:t>，则移除顶点。</a:t>
                </a:r>
                <a:endParaRPr lang="en-US" altLang="zh-CN" sz="1400" dirty="0">
                  <a:solidFill>
                    <a:schemeClr val="tx1"/>
                  </a:solidFill>
                  <a:latin typeface="+mn-ea"/>
                </a:endParaRPr>
              </a:p>
              <a:p>
                <a:endParaRPr lang="en-US" altLang="zh-CN" sz="1600" dirty="0">
                  <a:solidFill>
                    <a:schemeClr val="tx1"/>
                  </a:solidFill>
                  <a:latin typeface="+mn-ea"/>
                </a:endParaRPr>
              </a:p>
            </p:txBody>
          </p:sp>
        </mc:Choice>
        <mc:Fallback>
          <p:sp>
            <p:nvSpPr>
              <p:cNvPr id="32" name="文本框 31">
                <a:extLst>
                  <a:ext uri="{FF2B5EF4-FFF2-40B4-BE49-F238E27FC236}">
                    <a16:creationId xmlns:a16="http://schemas.microsoft.com/office/drawing/2014/main" id="{458178CB-A52B-4767-82D2-50FC7803ECDA}"/>
                  </a:ext>
                </a:extLst>
              </p:cNvPr>
              <p:cNvSpPr txBox="1">
                <a:spLocks noRot="1" noChangeAspect="1" noMove="1" noResize="1" noEditPoints="1" noAdjustHandles="1" noChangeArrowheads="1" noChangeShapeType="1" noTextEdit="1"/>
              </p:cNvSpPr>
              <p:nvPr/>
            </p:nvSpPr>
            <p:spPr>
              <a:xfrm>
                <a:off x="835390" y="1631168"/>
                <a:ext cx="4867093" cy="4133394"/>
              </a:xfrm>
              <a:prstGeom prst="rect">
                <a:avLst/>
              </a:prstGeom>
              <a:blipFill>
                <a:blip r:embed="rId2"/>
                <a:stretch>
                  <a:fillRect/>
                </a:stretch>
              </a:blipFill>
              <a:ln>
                <a:noFill/>
              </a:ln>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ABE2B83-4B27-4C83-B94F-AC7AD8433D17}"/>
              </a:ext>
            </a:extLst>
          </p:cNvPr>
          <p:cNvSpPr txBox="1"/>
          <p:nvPr/>
        </p:nvSpPr>
        <p:spPr>
          <a:xfrm>
            <a:off x="995132" y="1003186"/>
            <a:ext cx="4617192" cy="461665"/>
          </a:xfrm>
          <a:prstGeom prst="rect">
            <a:avLst/>
          </a:prstGeom>
          <a:noFill/>
        </p:spPr>
        <p:txBody>
          <a:bodyPr wrap="square" rtlCol="0">
            <a:spAutoFit/>
          </a:bodyPr>
          <a:lstStyle/>
          <a:p>
            <a:r>
              <a:rPr lang="zh-CN" altLang="en-US" sz="2400" b="1" dirty="0">
                <a:solidFill>
                  <a:srgbClr val="AE66A3"/>
                </a:solidFill>
                <a:latin typeface="华文彩云" panose="02010800040101010101" pitchFamily="2" charset="-122"/>
                <a:ea typeface="华文彩云" panose="02010800040101010101" pitchFamily="2" charset="-122"/>
                <a:cs typeface="Courier New" panose="02070309020205020404" pitchFamily="49" charset="0"/>
              </a:rPr>
              <a:t>基于角度的顶点显著性 </a:t>
            </a:r>
            <a:r>
              <a:rPr lang="zh-CN" altLang="en-US" sz="2400" b="1" dirty="0">
                <a:solidFill>
                  <a:srgbClr val="AE66A3"/>
                </a:solidFill>
                <a:latin typeface="Courier New" panose="02070309020205020404" pitchFamily="49" charset="0"/>
                <a:cs typeface="Courier New" panose="02070309020205020404" pitchFamily="49" charset="0"/>
              </a:rPr>
              <a:t>（</a:t>
            </a:r>
            <a:r>
              <a:rPr lang="en-US" altLang="zh-CN" sz="2400" b="1" dirty="0" err="1">
                <a:solidFill>
                  <a:srgbClr val="AE66A3"/>
                </a:solidFill>
                <a:latin typeface="Courier New" panose="02070309020205020404" pitchFamily="49" charset="0"/>
                <a:cs typeface="Courier New" panose="02070309020205020404" pitchFamily="49" charset="0"/>
              </a:rPr>
              <a:t>PCs:A</a:t>
            </a:r>
            <a:r>
              <a:rPr lang="zh-CN" altLang="en-US" sz="2400" b="1" dirty="0">
                <a:solidFill>
                  <a:srgbClr val="AE66A3"/>
                </a:solidFill>
                <a:latin typeface="Courier New" panose="02070309020205020404" pitchFamily="49" charset="0"/>
                <a:cs typeface="Courier New" panose="02070309020205020404" pitchFamily="49" charset="0"/>
              </a:rPr>
              <a:t>）</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2908783-0D6D-6A96-6FD1-0CC91AF5467A}"/>
                  </a:ext>
                </a:extLst>
              </p:cNvPr>
              <p:cNvSpPr txBox="1"/>
              <p:nvPr/>
            </p:nvSpPr>
            <p:spPr>
              <a:xfrm>
                <a:off x="6534083" y="1564469"/>
                <a:ext cx="4566054" cy="439782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000" b="1" dirty="0">
                    <a:solidFill>
                      <a:schemeClr val="tx1"/>
                    </a:solidFill>
                    <a:latin typeface="+mn-ea"/>
                  </a:rPr>
                  <a:t>第二种方法分三个步骤</a:t>
                </a:r>
                <a:r>
                  <a:rPr lang="en-US" altLang="zh-CN" sz="2000" b="1" dirty="0">
                    <a:solidFill>
                      <a:schemeClr val="tx1"/>
                    </a:solidFill>
                    <a:latin typeface="+mn-ea"/>
                  </a:rPr>
                  <a:t>:</a:t>
                </a:r>
              </a:p>
              <a:p>
                <a:r>
                  <a:rPr lang="zh-CN" altLang="en-US" sz="1400" dirty="0">
                    <a:solidFill>
                      <a:schemeClr val="tx1"/>
                    </a:solidFill>
                    <a:latin typeface="+mn-ea"/>
                  </a:rPr>
                  <a:t>首先，</a:t>
                </a:r>
                <a:r>
                  <a:rPr lang="zh-CN" altLang="en-US" sz="1400" b="1" dirty="0">
                    <a:solidFill>
                      <a:schemeClr val="tx1"/>
                    </a:solidFill>
                    <a:latin typeface="+mn-ea"/>
                  </a:rPr>
                  <a:t>计算每个三角形的定向法线</a:t>
                </a:r>
                <a:r>
                  <a:rPr lang="zh-CN" altLang="en-US" sz="1400" dirty="0">
                    <a:solidFill>
                      <a:schemeClr val="tx1"/>
                    </a:solidFill>
                    <a:latin typeface="+mn-ea"/>
                  </a:rPr>
                  <a:t>，对于每个顶点，顶点的法线是其入射面的加权和的平均值，权重与面的面积成正比。对于网格中的每个边，如果对于法线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 </m:t>
                    </m:r>
                    <m:r>
                      <a:rPr lang="en-US" altLang="zh-CN" sz="140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2</m:t>
                        </m:r>
                      </m:sub>
                    </m:sSub>
                  </m:oMath>
                </a14:m>
                <a:r>
                  <a:rPr lang="en-US" altLang="zh-CN" sz="1400" dirty="0">
                    <a:solidFill>
                      <a:schemeClr val="tx1"/>
                    </a:solidFill>
                    <a:latin typeface="+mn-ea"/>
                  </a:rPr>
                  <a:t>,</a:t>
                </a:r>
                <a:r>
                  <a:rPr lang="zh-CN" altLang="en-US" sz="1400" dirty="0">
                    <a:solidFill>
                      <a:schemeClr val="tx1"/>
                    </a:solidFill>
                    <a:latin typeface="+mn-ea"/>
                  </a:rPr>
                  <a:t>其极值为</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 </m:t>
                    </m:r>
                    <m:r>
                      <a:rPr lang="en-US" altLang="zh-CN" sz="1400" b="0" i="0" smtClean="0">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 </m:t>
                    </m:r>
                  </m:oMath>
                </a14:m>
                <a:r>
                  <a:rPr lang="zh-CN" altLang="en-US" sz="1400" dirty="0">
                    <a:solidFill>
                      <a:schemeClr val="tx1"/>
                    </a:solidFill>
                    <a:latin typeface="+mn-ea"/>
                  </a:rPr>
                  <a:t>，则曲率的估计值由下式给出：</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r>
                        <m:rPr>
                          <m:sty m:val="p"/>
                        </m:rPr>
                        <a:rPr lang="en-US" altLang="zh-CN" sz="1400" b="0" i="1" dirty="0">
                          <a:solidFill>
                            <a:schemeClr val="tx1"/>
                          </a:solidFill>
                          <a:latin typeface="Cambria Math" panose="02040503050406030204" pitchFamily="18" charset="0"/>
                          <a:ea typeface="Cambria Math" panose="02040503050406030204" pitchFamily="18" charset="0"/>
                        </a:rPr>
                        <m:t>cu</m:t>
                      </m:r>
                      <m:r>
                        <a:rPr lang="en-US" altLang="zh-CN" sz="1400" b="0" i="1" smtClean="0">
                          <a:solidFill>
                            <a:schemeClr val="tx1"/>
                          </a:solidFill>
                          <a:latin typeface="Cambria Math" panose="02040503050406030204" pitchFamily="18" charset="0"/>
                          <a:ea typeface="Cambria Math" panose="02040503050406030204" pitchFamily="18" charset="0"/>
                        </a:rPr>
                        <m:t>𝑟𝑣</m:t>
                      </m:r>
                      <m:r>
                        <a:rPr lang="en-US" altLang="zh-CN" sz="1400" i="1" smtClean="0">
                          <a:solidFill>
                            <a:schemeClr val="tx1"/>
                          </a:solidFill>
                          <a:latin typeface="Cambria Math" panose="02040503050406030204" pitchFamily="18" charset="0"/>
                          <a:ea typeface="Cambria Math" panose="02040503050406030204" pitchFamily="18" charset="0"/>
                        </a:rPr>
                        <m:t>=</m:t>
                      </m:r>
                      <m:f>
                        <m:fPr>
                          <m:ctrlPr>
                            <a:rPr lang="en-US" altLang="zh-CN" sz="1400" i="1" smtClean="0">
                              <a:solidFill>
                                <a:schemeClr val="tx1"/>
                              </a:solidFill>
                              <a:latin typeface="Cambria Math" panose="02040503050406030204" pitchFamily="18" charset="0"/>
                              <a:ea typeface="Cambria Math" panose="02040503050406030204" pitchFamily="18" charset="0"/>
                            </a:rPr>
                          </m:ctrlPr>
                        </m:fPr>
                        <m:num>
                          <m:r>
                            <a:rPr lang="en-US" altLang="zh-CN" sz="1400" b="0" i="1" smtClean="0">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𝑛</m:t>
                              </m:r>
                            </m:e>
                            <m:sub>
                              <m:r>
                                <a:rPr lang="en-US" altLang="zh-CN" sz="1400" b="0" i="1" smtClean="0">
                                  <a:solidFill>
                                    <a:schemeClr val="tx1"/>
                                  </a:solidFill>
                                  <a:latin typeface="Cambria Math" panose="02040503050406030204" pitchFamily="18" charset="0"/>
                                </a:rPr>
                                <m:t>2</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m:t>
                          </m:r>
                        </m:num>
                        <m:den>
                          <m:sSup>
                            <m:sSupPr>
                              <m:ctrlPr>
                                <a:rPr lang="pt-BR" altLang="zh-CN" sz="1400" b="0" i="1" smtClean="0">
                                  <a:solidFill>
                                    <a:schemeClr val="tx1"/>
                                  </a:solidFill>
                                  <a:latin typeface="Cambria Math" panose="02040503050406030204" pitchFamily="18" charset="0"/>
                                  <a:ea typeface="Cambria Math" panose="02040503050406030204" pitchFamily="18" charset="0"/>
                                </a:rPr>
                              </m:ctrlPr>
                            </m:sSupP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2</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𝑝</m:t>
                                  </m:r>
                                </m:e>
                                <m:sub>
                                  <m:r>
                                    <a:rPr lang="en-US" altLang="zh-CN" sz="1400" i="1">
                                      <a:solidFill>
                                        <a:schemeClr val="tx1"/>
                                      </a:solidFill>
                                      <a:latin typeface="Cambria Math" panose="02040503050406030204" pitchFamily="18" charset="0"/>
                                    </a:rPr>
                                    <m:t>1</m:t>
                                  </m:r>
                                </m:sub>
                              </m:sSub>
                              <m:r>
                                <a:rPr lang="en-US" altLang="zh-CN" sz="1400" i="1" smtClean="0">
                                  <a:solidFill>
                                    <a:schemeClr val="tx1"/>
                                  </a:solidFill>
                                  <a:latin typeface="Cambria Math" panose="02040503050406030204" pitchFamily="18" charset="0"/>
                                  <a:ea typeface="Cambria Math" panose="02040503050406030204" pitchFamily="18" charset="0"/>
                                </a:rPr>
                                <m:t>|</m:t>
                              </m:r>
                            </m:e>
                            <m:sup>
                              <m:r>
                                <a:rPr lang="pt-BR" altLang="zh-CN" sz="14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US" altLang="zh-CN" sz="1400" dirty="0">
                  <a:solidFill>
                    <a:schemeClr val="tx1"/>
                  </a:solidFill>
                  <a:latin typeface="+mn-ea"/>
                </a:endParaRPr>
              </a:p>
              <a:p>
                <a:r>
                  <a:rPr lang="zh-CN" altLang="en-US" sz="1400" dirty="0">
                    <a:solidFill>
                      <a:schemeClr val="tx1"/>
                    </a:solidFill>
                    <a:latin typeface="+mn-ea"/>
                  </a:rPr>
                  <a:t>其次，将每个顶点</a:t>
                </a:r>
                <a:r>
                  <a:rPr lang="en-US" altLang="zh-CN" sz="1400" dirty="0">
                    <a:solidFill>
                      <a:schemeClr val="tx1"/>
                    </a:solidFill>
                    <a:latin typeface="+mn-ea"/>
                  </a:rPr>
                  <a:t>vi</a:t>
                </a:r>
                <a:r>
                  <a:rPr lang="zh-CN" altLang="en-US" sz="1400" dirty="0">
                    <a:solidFill>
                      <a:schemeClr val="tx1"/>
                    </a:solidFill>
                    <a:latin typeface="+mn-ea"/>
                  </a:rPr>
                  <a:t>的平均曲率估计为所选顶点入射边的所有边曲率的绝对值的几何平均值。</a:t>
                </a:r>
                <a:r>
                  <a:rPr lang="zh-CN" altLang="en-US" sz="1400" b="1" dirty="0">
                    <a:solidFill>
                      <a:schemeClr val="tx1"/>
                    </a:solidFill>
                    <a:latin typeface="+mn-ea"/>
                  </a:rPr>
                  <a:t>通过将值与其近邻的值求平均值来平滑此评估。</a:t>
                </a:r>
                <a:endParaRPr lang="en-US" altLang="zh-CN" sz="1400" b="1" dirty="0">
                  <a:solidFill>
                    <a:schemeClr val="tx1"/>
                  </a:solidFill>
                  <a:latin typeface="+mn-ea"/>
                </a:endParaRPr>
              </a:p>
              <a:p>
                <a:r>
                  <a:rPr lang="zh-CN" altLang="en-US" sz="1400" dirty="0">
                    <a:solidFill>
                      <a:schemeClr val="tx1"/>
                    </a:solidFill>
                    <a:latin typeface="+mn-ea"/>
                  </a:rPr>
                  <a:t>最后，为了降低噪声，删除了少于 </a:t>
                </a:r>
                <a:r>
                  <a:rPr lang="en-US" altLang="zh-CN" sz="1400" dirty="0">
                    <a:solidFill>
                      <a:schemeClr val="tx1"/>
                    </a:solidFill>
                    <a:latin typeface="+mn-ea"/>
                  </a:rPr>
                  <a:t>5 </a:t>
                </a:r>
                <a:r>
                  <a:rPr lang="zh-CN" altLang="en-US" sz="1400" dirty="0">
                    <a:solidFill>
                      <a:schemeClr val="tx1"/>
                    </a:solidFill>
                    <a:latin typeface="+mn-ea"/>
                  </a:rPr>
                  <a:t>个顶点的组件。此外，附近没有其他标记顶点的大型组合将被移除。</a:t>
                </a:r>
                <a:endParaRPr lang="en-US" altLang="zh-CN" sz="1400" dirty="0">
                  <a:solidFill>
                    <a:schemeClr val="tx1"/>
                  </a:solidFill>
                  <a:latin typeface="+mn-ea"/>
                </a:endParaRPr>
              </a:p>
            </p:txBody>
          </p:sp>
        </mc:Choice>
        <mc:Fallback>
          <p:sp>
            <p:nvSpPr>
              <p:cNvPr id="2" name="文本框 1">
                <a:extLst>
                  <a:ext uri="{FF2B5EF4-FFF2-40B4-BE49-F238E27FC236}">
                    <a16:creationId xmlns:a16="http://schemas.microsoft.com/office/drawing/2014/main" id="{52908783-0D6D-6A96-6FD1-0CC91AF5467A}"/>
                  </a:ext>
                </a:extLst>
              </p:cNvPr>
              <p:cNvSpPr txBox="1">
                <a:spLocks noRot="1" noChangeAspect="1" noMove="1" noResize="1" noEditPoints="1" noAdjustHandles="1" noChangeArrowheads="1" noChangeShapeType="1" noTextEdit="1"/>
              </p:cNvSpPr>
              <p:nvPr/>
            </p:nvSpPr>
            <p:spPr>
              <a:xfrm>
                <a:off x="6534083" y="1564469"/>
                <a:ext cx="4566054" cy="4397825"/>
              </a:xfrm>
              <a:prstGeom prst="rect">
                <a:avLst/>
              </a:prstGeom>
              <a:blipFill>
                <a:blip r:embed="rId3"/>
                <a:stretch>
                  <a:fillRect r="-2270"/>
                </a:stretch>
              </a:blipFill>
              <a:ln>
                <a:noFill/>
              </a:ln>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6DF2DEAA-30FC-34F3-9BD9-76E35BD35845}"/>
              </a:ext>
            </a:extLst>
          </p:cNvPr>
          <p:cNvSpPr txBox="1"/>
          <p:nvPr/>
        </p:nvSpPr>
        <p:spPr>
          <a:xfrm>
            <a:off x="6482945" y="998429"/>
            <a:ext cx="4617192" cy="461665"/>
          </a:xfrm>
          <a:prstGeom prst="rect">
            <a:avLst/>
          </a:prstGeom>
          <a:noFill/>
        </p:spPr>
        <p:txBody>
          <a:bodyPr wrap="square" rtlCol="0">
            <a:spAutoFit/>
          </a:bodyPr>
          <a:lstStyle/>
          <a:p>
            <a:r>
              <a:rPr lang="zh-CN" altLang="en-US" sz="2400" b="1" dirty="0">
                <a:solidFill>
                  <a:srgbClr val="AE66A3"/>
                </a:solidFill>
                <a:latin typeface="华文彩云" panose="02010800040101010101" pitchFamily="2" charset="-122"/>
                <a:ea typeface="华文彩云" panose="02010800040101010101" pitchFamily="2" charset="-122"/>
                <a:cs typeface="Courier New" panose="02070309020205020404" pitchFamily="49" charset="0"/>
              </a:rPr>
              <a:t>基于曲率的法线顶点</a:t>
            </a:r>
            <a:r>
              <a:rPr lang="zh-CN" altLang="en-US" sz="2400" b="1" dirty="0">
                <a:solidFill>
                  <a:srgbClr val="AE66A3"/>
                </a:solidFill>
                <a:latin typeface="Courier New" panose="02070309020205020404" pitchFamily="49" charset="0"/>
                <a:cs typeface="Courier New" panose="02070309020205020404" pitchFamily="49" charset="0"/>
              </a:rPr>
              <a:t>（</a:t>
            </a:r>
            <a:r>
              <a:rPr lang="en-US" altLang="zh-CN" sz="2400" b="1" dirty="0" err="1">
                <a:solidFill>
                  <a:srgbClr val="AE66A3"/>
                </a:solidFill>
                <a:latin typeface="Courier New" panose="02070309020205020404" pitchFamily="49" charset="0"/>
                <a:cs typeface="Courier New" panose="02070309020205020404" pitchFamily="49" charset="0"/>
              </a:rPr>
              <a:t>PCs:C</a:t>
            </a:r>
            <a:r>
              <a:rPr lang="zh-CN" altLang="en-US" sz="2400" b="1" dirty="0">
                <a:solidFill>
                  <a:srgbClr val="AE66A3"/>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78419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115CE0-8FD6-4ECB-B9AE-E654E2892FC0}"/>
              </a:ext>
            </a:extLst>
          </p:cNvPr>
          <p:cNvSpPr txBox="1"/>
          <p:nvPr/>
        </p:nvSpPr>
        <p:spPr>
          <a:xfrm>
            <a:off x="1311275" y="2844225"/>
            <a:ext cx="5251450" cy="584775"/>
          </a:xfrm>
          <a:prstGeom prst="rect">
            <a:avLst/>
          </a:prstGeom>
          <a:noFill/>
        </p:spPr>
        <p:txBody>
          <a:bodyPr wrap="square" rtlCol="0">
            <a:spAutoFit/>
          </a:bodyPr>
          <a:lstStyle/>
          <a:p>
            <a:pPr algn="ctr"/>
            <a:r>
              <a:rPr lang="zh-CN" altLang="en-US" sz="3200" b="1" dirty="0">
                <a:solidFill>
                  <a:srgbClr val="7E0C6E"/>
                </a:solidFill>
                <a:ea typeface="思源宋体 CN Medium" panose="02020500000000000000" pitchFamily="18" charset="-122"/>
              </a:rPr>
              <a:t>三</a:t>
            </a:r>
            <a:r>
              <a:rPr lang="en-US" altLang="zh-CN" sz="3200" b="1" dirty="0">
                <a:solidFill>
                  <a:srgbClr val="7E0C6E"/>
                </a:solidFill>
                <a:ea typeface="思源宋体 CN Medium" panose="02020500000000000000" pitchFamily="18" charset="-122"/>
              </a:rPr>
              <a:t>·</a:t>
            </a:r>
            <a:r>
              <a:rPr lang="zh-CN" altLang="en-US" sz="3200" b="1" dirty="0">
                <a:solidFill>
                  <a:srgbClr val="7E0C6E"/>
                </a:solidFill>
                <a:ea typeface="思源宋体 CN Medium" panose="02020500000000000000" pitchFamily="18" charset="-122"/>
              </a:rPr>
              <a:t>基于点的多尺度曲线投票</a:t>
            </a:r>
          </a:p>
        </p:txBody>
      </p:sp>
      <p:sp>
        <p:nvSpPr>
          <p:cNvPr id="3" name="文本框 2">
            <a:extLst>
              <a:ext uri="{FF2B5EF4-FFF2-40B4-BE49-F238E27FC236}">
                <a16:creationId xmlns:a16="http://schemas.microsoft.com/office/drawing/2014/main" id="{94480B46-357D-4A32-8BD0-F0FA4C3B9C78}"/>
              </a:ext>
            </a:extLst>
          </p:cNvPr>
          <p:cNvSpPr txBox="1"/>
          <p:nvPr/>
        </p:nvSpPr>
        <p:spPr>
          <a:xfrm>
            <a:off x="1492250" y="3490118"/>
            <a:ext cx="4889500" cy="1292662"/>
          </a:xfrm>
          <a:prstGeom prst="rect">
            <a:avLst/>
          </a:prstGeom>
          <a:noFill/>
        </p:spPr>
        <p:txBody>
          <a:bodyPr wrap="square" rtlCol="0">
            <a:spAutoFit/>
          </a:bodyPr>
          <a:lstStyle/>
          <a:p>
            <a:pPr algn="ctr"/>
            <a:r>
              <a:rPr lang="en-US" altLang="zh-CN" sz="2400" b="1" dirty="0">
                <a:solidFill>
                  <a:srgbClr val="7E0C6E">
                    <a:alpha val="34000"/>
                  </a:srgbClr>
                </a:solidFill>
              </a:rPr>
              <a:t>(PMCV)</a:t>
            </a:r>
          </a:p>
          <a:p>
            <a:pPr algn="ctr"/>
            <a:r>
              <a:rPr lang="zh-CN" altLang="en-US" b="1" dirty="0">
                <a:solidFill>
                  <a:srgbClr val="7E0C6E">
                    <a:alpha val="34000"/>
                  </a:srgbClr>
                </a:solidFill>
              </a:rPr>
              <a:t>该方法使用基于在各向异性区域中最小曲率方向生成的一组 </a:t>
            </a:r>
            <a:r>
              <a:rPr lang="en-US" altLang="zh-CN" b="1" dirty="0">
                <a:solidFill>
                  <a:srgbClr val="7E0C6E">
                    <a:alpha val="34000"/>
                  </a:srgbClr>
                </a:solidFill>
              </a:rPr>
              <a:t>3D </a:t>
            </a:r>
            <a:r>
              <a:rPr lang="zh-CN" altLang="en-US" b="1" dirty="0">
                <a:solidFill>
                  <a:srgbClr val="7E0C6E">
                    <a:alpha val="34000"/>
                  </a:srgbClr>
                </a:solidFill>
              </a:rPr>
              <a:t>曲线的投票系统从网格中提取特征线。</a:t>
            </a:r>
          </a:p>
        </p:txBody>
      </p:sp>
    </p:spTree>
    <p:extLst>
      <p:ext uri="{BB962C8B-B14F-4D97-AF65-F5344CB8AC3E}">
        <p14:creationId xmlns:p14="http://schemas.microsoft.com/office/powerpoint/2010/main" val="4075878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şḷîḍe">
            <a:extLst>
              <a:ext uri="{FF2B5EF4-FFF2-40B4-BE49-F238E27FC236}">
                <a16:creationId xmlns:a16="http://schemas.microsoft.com/office/drawing/2014/main" id="{A9CF2B28-479F-4149-9241-1FD4627B7C3E}"/>
              </a:ext>
            </a:extLst>
          </p:cNvPr>
          <p:cNvSpPr/>
          <p:nvPr/>
        </p:nvSpPr>
        <p:spPr>
          <a:xfrm>
            <a:off x="6272083"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12" name="ïṧļîḓè">
            <a:extLst>
              <a:ext uri="{FF2B5EF4-FFF2-40B4-BE49-F238E27FC236}">
                <a16:creationId xmlns:a16="http://schemas.microsoft.com/office/drawing/2014/main" id="{FD4885D9-E8AC-40F9-8572-5EAFB7E54362}"/>
              </a:ext>
            </a:extLst>
          </p:cNvPr>
          <p:cNvSpPr/>
          <p:nvPr/>
        </p:nvSpPr>
        <p:spPr>
          <a:xfrm>
            <a:off x="748818"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3" name="ïṧļîḓè">
            <a:extLst>
              <a:ext uri="{FF2B5EF4-FFF2-40B4-BE49-F238E27FC236}">
                <a16:creationId xmlns:a16="http://schemas.microsoft.com/office/drawing/2014/main" id="{B07793F4-ED23-4AD5-B84B-E87F20637F28}"/>
              </a:ext>
            </a:extLst>
          </p:cNvPr>
          <p:cNvSpPr/>
          <p:nvPr/>
        </p:nvSpPr>
        <p:spPr>
          <a:xfrm>
            <a:off x="667795" y="1544320"/>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9" name="椭圆 18">
            <a:extLst>
              <a:ext uri="{FF2B5EF4-FFF2-40B4-BE49-F238E27FC236}">
                <a16:creationId xmlns:a16="http://schemas.microsoft.com/office/drawing/2014/main" id="{37473AD9-8741-4D04-AC1B-7FC21EA7E7FE}"/>
              </a:ext>
            </a:extLst>
          </p:cNvPr>
          <p:cNvSpPr/>
          <p:nvPr/>
        </p:nvSpPr>
        <p:spPr>
          <a:xfrm>
            <a:off x="5515594"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265934A-04E8-41DD-9454-8441F4A7C5DF}"/>
              </a:ext>
            </a:extLst>
          </p:cNvPr>
          <p:cNvSpPr/>
          <p:nvPr/>
        </p:nvSpPr>
        <p:spPr>
          <a:xfrm>
            <a:off x="6482945"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6F8EE4-65DF-447B-8187-BDA3504557C1}"/>
              </a:ext>
            </a:extLst>
          </p:cNvPr>
          <p:cNvSpPr/>
          <p:nvPr/>
        </p:nvSpPr>
        <p:spPr>
          <a:xfrm>
            <a:off x="6482945"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1A5C35F-461F-48B7-AA6E-5D131A61D41D}"/>
              </a:ext>
            </a:extLst>
          </p:cNvPr>
          <p:cNvSpPr/>
          <p:nvPr/>
        </p:nvSpPr>
        <p:spPr>
          <a:xfrm>
            <a:off x="5515594"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7633AA-FF8E-414E-A777-AC3F4B8FC49B}"/>
              </a:ext>
            </a:extLst>
          </p:cNvPr>
          <p:cNvSpPr/>
          <p:nvPr/>
        </p:nvSpPr>
        <p:spPr>
          <a:xfrm>
            <a:off x="6482945"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C4CB3DB-4ABE-4A78-9038-3C7387F35DD4}"/>
              </a:ext>
            </a:extLst>
          </p:cNvPr>
          <p:cNvSpPr/>
          <p:nvPr/>
        </p:nvSpPr>
        <p:spPr>
          <a:xfrm>
            <a:off x="5515594"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B51B4D-7F2C-4ADF-9475-D35191A05A2B}"/>
              </a:ext>
            </a:extLst>
          </p:cNvPr>
          <p:cNvSpPr/>
          <p:nvPr/>
        </p:nvSpPr>
        <p:spPr>
          <a:xfrm>
            <a:off x="5536557" y="3450773"/>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DA204A8-ABF3-409D-999D-011644F9DDB8}"/>
              </a:ext>
            </a:extLst>
          </p:cNvPr>
          <p:cNvSpPr/>
          <p:nvPr/>
        </p:nvSpPr>
        <p:spPr>
          <a:xfrm>
            <a:off x="5536557" y="4482487"/>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1947AF23-14E7-4636-B570-A613AD7E2607}"/>
              </a:ext>
            </a:extLst>
          </p:cNvPr>
          <p:cNvSpPr/>
          <p:nvPr/>
        </p:nvSpPr>
        <p:spPr>
          <a:xfrm>
            <a:off x="5536557" y="2419059"/>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C8DA98C-1562-4B7E-807E-788C90CB9AEA}"/>
              </a:ext>
            </a:extLst>
          </p:cNvPr>
          <p:cNvSpPr>
            <a:spLocks noChangeArrowheads="1"/>
          </p:cNvSpPr>
          <p:nvPr/>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3FDDEEA3-CAB6-44AD-BC55-5A31171C6F28}"/>
              </a:ext>
            </a:extLst>
          </p:cNvPr>
          <p:cNvSpPr>
            <a:spLocks noChangeArrowheads="1"/>
          </p:cNvSpPr>
          <p:nvPr/>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文本占位符 4">
            <a:extLst>
              <a:ext uri="{FF2B5EF4-FFF2-40B4-BE49-F238E27FC236}">
                <a16:creationId xmlns:a16="http://schemas.microsoft.com/office/drawing/2014/main" id="{C68FEEF5-70BA-4B6C-9AD3-AFBE201A1482}"/>
              </a:ext>
            </a:extLst>
          </p:cNvPr>
          <p:cNvSpPr txBox="1">
            <a:spLocks/>
          </p:cNvSpPr>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31" name="文本占位符 7">
            <a:extLst>
              <a:ext uri="{FF2B5EF4-FFF2-40B4-BE49-F238E27FC236}">
                <a16:creationId xmlns:a16="http://schemas.microsoft.com/office/drawing/2014/main" id="{DA66AB10-4600-478F-841B-5A7FEB67E855}"/>
              </a:ext>
            </a:extLst>
          </p:cNvPr>
          <p:cNvSpPr txBox="1">
            <a:spLocks/>
          </p:cNvSpPr>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58178CB-A52B-4767-82D2-50FC7803ECDA}"/>
                  </a:ext>
                </a:extLst>
              </p:cNvPr>
              <p:cNvSpPr txBox="1"/>
              <p:nvPr/>
            </p:nvSpPr>
            <p:spPr>
              <a:xfrm>
                <a:off x="835390" y="1631168"/>
                <a:ext cx="4867093" cy="409248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b="1" dirty="0">
                    <a:solidFill>
                      <a:srgbClr val="7E0C6E"/>
                    </a:solidFill>
                    <a:latin typeface="+mn-ea"/>
                  </a:rPr>
                  <a:t>𝟙</a:t>
                </a:r>
                <a:r>
                  <a:rPr lang="en-US" altLang="zh-CN" sz="1600" dirty="0">
                    <a:solidFill>
                      <a:schemeClr val="tx1"/>
                    </a:solidFill>
                    <a:latin typeface="+mn-ea"/>
                  </a:rPr>
                  <a:t>.</a:t>
                </a:r>
                <a:r>
                  <a:rPr lang="zh-CN" altLang="en-US" sz="1400" dirty="0">
                    <a:solidFill>
                      <a:schemeClr val="tx1"/>
                    </a:solidFill>
                    <a:latin typeface="+mn-ea"/>
                  </a:rPr>
                  <a:t>对于每个网格</a:t>
                </a:r>
                <a:r>
                  <a:rPr lang="en-US" altLang="zh-CN" sz="1400" dirty="0">
                    <a:solidFill>
                      <a:schemeClr val="tx1"/>
                    </a:solidFill>
                    <a:latin typeface="+mn-ea"/>
                  </a:rPr>
                  <a:t>M</a:t>
                </a:r>
                <a:r>
                  <a:rPr lang="zh-CN" altLang="en-US" sz="1400" dirty="0">
                    <a:solidFill>
                      <a:schemeClr val="tx1"/>
                    </a:solidFill>
                    <a:latin typeface="+mn-ea"/>
                  </a:rPr>
                  <a:t>通过按面面积加权的均匀采样转换为具有均匀点云的密集点云</a:t>
                </a:r>
                <a:r>
                  <a:rPr lang="en-US" altLang="zh-CN" sz="1400" dirty="0">
                    <a:solidFill>
                      <a:schemeClr val="tx1"/>
                    </a:solidFill>
                    <a:latin typeface="+mn-ea"/>
                  </a:rPr>
                  <a:t>P</a:t>
                </a:r>
                <a:r>
                  <a:rPr lang="zh-CN" altLang="en-US" sz="1400" dirty="0">
                    <a:solidFill>
                      <a:schemeClr val="tx1"/>
                    </a:solidFill>
                    <a:latin typeface="+mn-ea"/>
                  </a:rPr>
                  <a:t>。</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作者观察到，</a:t>
                </a:r>
                <a:r>
                  <a:rPr lang="zh-CN" altLang="en-US" sz="1400" b="1" dirty="0">
                    <a:solidFill>
                      <a:schemeClr val="tx1"/>
                    </a:solidFill>
                    <a:latin typeface="+mn-ea"/>
                  </a:rPr>
                  <a:t>该轨迹中特征曲线的特征是沿特征的曲率小，正交方向的曲率大</a:t>
                </a:r>
                <a:r>
                  <a:rPr lang="zh-CN" altLang="en-US" sz="1400" dirty="0">
                    <a:solidFill>
                      <a:schemeClr val="tx1"/>
                    </a:solidFill>
                    <a:latin typeface="+mn-ea"/>
                  </a:rPr>
                  <a:t>。</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曲率使用称为 </a:t>
                </a:r>
                <a:r>
                  <a:rPr lang="en-US" altLang="zh-CN" sz="1400" dirty="0">
                    <a:solidFill>
                      <a:schemeClr val="tx1"/>
                    </a:solidFill>
                    <a:latin typeface="+mn-ea"/>
                  </a:rPr>
                  <a:t>APSS</a:t>
                </a:r>
                <a:r>
                  <a:rPr lang="zh-CN" altLang="en-US" sz="1400" dirty="0">
                    <a:solidFill>
                      <a:schemeClr val="tx1"/>
                    </a:solidFill>
                    <a:latin typeface="+mn-ea"/>
                  </a:rPr>
                  <a:t>的局部表面估计进行评估。</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b="1" dirty="0">
                    <a:solidFill>
                      <a:srgbClr val="7E0C6E"/>
                    </a:solidFill>
                    <a:latin typeface="+mn-ea"/>
                  </a:rPr>
                  <a:t>𝟚</a:t>
                </a:r>
                <a:r>
                  <a:rPr lang="en-US" altLang="zh-CN" sz="1600" dirty="0">
                    <a:solidFill>
                      <a:schemeClr val="tx1"/>
                    </a:solidFill>
                    <a:latin typeface="+mn-ea"/>
                  </a:rPr>
                  <a:t>.</a:t>
                </a:r>
                <a:r>
                  <a:rPr lang="zh-CN" altLang="en-US" sz="1400" dirty="0">
                    <a:solidFill>
                      <a:schemeClr val="tx1"/>
                    </a:solidFill>
                    <a:latin typeface="+mn-ea"/>
                  </a:rPr>
                  <a:t>对曲线以五个比例级别生成，基于用于使用 </a:t>
                </a:r>
                <a:r>
                  <a:rPr lang="en-US" altLang="zh-CN" sz="1400" dirty="0">
                    <a:solidFill>
                      <a:schemeClr val="tx1"/>
                    </a:solidFill>
                    <a:latin typeface="+mn-ea"/>
                  </a:rPr>
                  <a:t>APPS </a:t>
                </a:r>
                <a:r>
                  <a:rPr lang="zh-CN" altLang="en-US" sz="1400" dirty="0">
                    <a:solidFill>
                      <a:schemeClr val="tx1"/>
                    </a:solidFill>
                    <a:latin typeface="+mn-ea"/>
                  </a:rPr>
                  <a:t>近似表面的邻居的大小，即</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t</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f>
                        <m:fPr>
                          <m:ctrlPr>
                            <a:rPr lang="en-US" altLang="zh-CN" sz="1400" i="1" smtClean="0">
                              <a:solidFill>
                                <a:schemeClr val="tx1"/>
                              </a:solidFill>
                              <a:latin typeface="Cambria Math" panose="02040503050406030204" pitchFamily="18" charset="0"/>
                            </a:rPr>
                          </m:ctrlPr>
                        </m:fPr>
                        <m:num>
                          <m:acc>
                            <m:accPr>
                              <m:chr m:val="̅"/>
                              <m:ctrlPr>
                                <a:rPr lang="en-US" altLang="zh-CN" sz="1400" i="1">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𝑒</m:t>
                              </m:r>
                            </m:e>
                          </m:acc>
                        </m:num>
                        <m:den>
                          <m:r>
                            <a:rPr lang="en-US" altLang="zh-CN" sz="1400" b="0" i="1" smtClean="0">
                              <a:solidFill>
                                <a:schemeClr val="tx1"/>
                              </a:solidFill>
                              <a:latin typeface="Cambria Math" panose="02040503050406030204" pitchFamily="18" charset="0"/>
                            </a:rPr>
                            <m:t>2</m:t>
                          </m:r>
                        </m:den>
                      </m:f>
                      <m:r>
                        <a:rPr lang="en-US" altLang="zh-CN" sz="1400" b="0" i="1" smtClean="0">
                          <a:solidFill>
                            <a:schemeClr val="tx1"/>
                          </a:solidFill>
                          <a:latin typeface="Cambria Math" panose="02040503050406030204" pitchFamily="18" charset="0"/>
                        </a:rPr>
                        <m:t>(2+</m:t>
                      </m:r>
                      <m:r>
                        <a:rPr lang="en-US" altLang="zh-CN" sz="1400" b="0" i="1" smtClean="0">
                          <a:solidFill>
                            <a:schemeClr val="tx1"/>
                          </a:solidFill>
                          <a:latin typeface="Cambria Math" panose="02040503050406030204" pitchFamily="18" charset="0"/>
                        </a:rPr>
                        <m:t>𝑖</m:t>
                      </m:r>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𝑒</m:t>
                          </m:r>
                        </m:e>
                      </m:acc>
                      <m:r>
                        <a:rPr lang="en-US" altLang="zh-CN" sz="1400" b="0" i="1" smtClean="0">
                          <a:solidFill>
                            <a:schemeClr val="tx1"/>
                          </a:solidFill>
                          <a:latin typeface="Cambria Math" panose="02040503050406030204" pitchFamily="18" charset="0"/>
                        </a:rPr>
                        <m:t>)</m:t>
                      </m:r>
                    </m:oMath>
                  </m:oMathPara>
                </a14:m>
                <a:endParaRPr lang="en-US" altLang="zh-CN" sz="1400" dirty="0">
                  <a:solidFill>
                    <a:schemeClr val="tx1"/>
                  </a:solidFill>
                  <a:latin typeface="+mn-ea"/>
                </a:endParaRPr>
              </a:p>
              <a:p>
                <a:r>
                  <a:rPr lang="zh-CN" altLang="en-US" sz="1400" dirty="0">
                    <a:solidFill>
                      <a:schemeClr val="tx1"/>
                    </a:solidFill>
                    <a:latin typeface="+mn-ea"/>
                  </a:rPr>
                  <a:t>其中</a:t>
                </a:r>
                <a14:m>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𝑒</m:t>
                        </m:r>
                      </m:e>
                    </m:acc>
                  </m:oMath>
                </a14:m>
                <a:r>
                  <a:rPr lang="zh-CN" altLang="en-US" sz="1400" dirty="0">
                    <a:solidFill>
                      <a:schemeClr val="tx1"/>
                    </a:solidFill>
                    <a:latin typeface="+mn-ea"/>
                  </a:rPr>
                  <a:t>是以</a:t>
                </a:r>
                <a:r>
                  <a:rPr lang="en-US" altLang="zh-CN" sz="1400" dirty="0">
                    <a:solidFill>
                      <a:schemeClr val="tx1"/>
                    </a:solidFill>
                    <a:latin typeface="+mn-ea"/>
                  </a:rPr>
                  <a:t>M</a:t>
                </a:r>
                <a:r>
                  <a:rPr lang="zh-CN" altLang="en-US" sz="1400" dirty="0">
                    <a:solidFill>
                      <a:schemeClr val="tx1"/>
                    </a:solidFill>
                    <a:latin typeface="+mn-ea"/>
                  </a:rPr>
                  <a:t>为单位的中位边缘长度。</a:t>
                </a:r>
                <a:endParaRPr lang="en-US" altLang="zh-CN" sz="1400" dirty="0">
                  <a:solidFill>
                    <a:schemeClr val="tx1"/>
                  </a:solidFill>
                  <a:latin typeface="+mn-ea"/>
                </a:endParaRPr>
              </a:p>
            </p:txBody>
          </p:sp>
        </mc:Choice>
        <mc:Fallback>
          <p:sp>
            <p:nvSpPr>
              <p:cNvPr id="32" name="文本框 31">
                <a:extLst>
                  <a:ext uri="{FF2B5EF4-FFF2-40B4-BE49-F238E27FC236}">
                    <a16:creationId xmlns:a16="http://schemas.microsoft.com/office/drawing/2014/main" id="{458178CB-A52B-4767-82D2-50FC7803ECDA}"/>
                  </a:ext>
                </a:extLst>
              </p:cNvPr>
              <p:cNvSpPr txBox="1">
                <a:spLocks noRot="1" noChangeAspect="1" noMove="1" noResize="1" noEditPoints="1" noAdjustHandles="1" noChangeArrowheads="1" noChangeShapeType="1" noTextEdit="1"/>
              </p:cNvSpPr>
              <p:nvPr/>
            </p:nvSpPr>
            <p:spPr>
              <a:xfrm>
                <a:off x="835390" y="1631168"/>
                <a:ext cx="4867093" cy="4092485"/>
              </a:xfrm>
              <a:prstGeom prst="rect">
                <a:avLst/>
              </a:prstGeom>
              <a:blipFill>
                <a:blip r:embed="rId2"/>
                <a:stretch>
                  <a:fillRect/>
                </a:stretch>
              </a:blipFill>
              <a:ln>
                <a:noFill/>
              </a:ln>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ABE2B83-4B27-4C83-B94F-AC7AD8433D17}"/>
              </a:ext>
            </a:extLst>
          </p:cNvPr>
          <p:cNvSpPr txBox="1"/>
          <p:nvPr/>
        </p:nvSpPr>
        <p:spPr>
          <a:xfrm>
            <a:off x="905546" y="234948"/>
            <a:ext cx="6023892" cy="584775"/>
          </a:xfrm>
          <a:prstGeom prst="rect">
            <a:avLst/>
          </a:prstGeom>
          <a:noFill/>
        </p:spPr>
        <p:txBody>
          <a:bodyPr wrap="square" rtlCol="0">
            <a:spAutoFit/>
          </a:bodyPr>
          <a:lstStyle/>
          <a:p>
            <a:r>
              <a:rPr lang="en-US" altLang="zh-CN" sz="3200" b="1" dirty="0"/>
              <a:t>Step1:</a:t>
            </a:r>
            <a:r>
              <a:rPr lang="zh-CN" altLang="en-US" sz="3200" b="1" dirty="0"/>
              <a:t>点云采样和曲线生成</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2908783-0D6D-6A96-6FD1-0CC91AF5467A}"/>
                  </a:ext>
                </a:extLst>
              </p:cNvPr>
              <p:cNvSpPr txBox="1"/>
              <p:nvPr/>
            </p:nvSpPr>
            <p:spPr>
              <a:xfrm>
                <a:off x="6482945" y="1512134"/>
                <a:ext cx="4867093" cy="418693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𝟛</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使用泊松盘采样在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个稀疏点云</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中进行子采样，半径</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𝑟</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14:m>
                  <m:oMath xmlns:m="http://schemas.openxmlformats.org/officeDocument/2006/math">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acc>
                          <m:accPr>
                            <m:chr m:val="̅"/>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e>
                        </m:acc>
                      </m:num>
                      <m:den>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10</m:t>
                        </m:r>
                      </m:den>
                    </m:f>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加上额外的云</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𝑟</m:t>
                        </m:r>
                      </m:e>
                      <m:sub>
                        <m:r>
                          <m:rPr>
                            <m:sty m:val="p"/>
                          </m:r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l</m:t>
                        </m:r>
                      </m:sub>
                    </m:sSub>
                  </m:oMath>
                </a14:m>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 </a:t>
                </a:r>
                <a14:m>
                  <m:oMath xmlns:m="http://schemas.openxmlformats.org/officeDocument/2006/math">
                    <m:f>
                      <m:f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t</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Sub>
                      </m:num>
                      <m:den>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。对于每个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t</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𝑃</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oMath>
                </a14:m>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中的每个点迭代生成曲线，如下所示：</a:t>
                </a:r>
                <a:endParaRPr lang="en-US" altLang="zh-CN" b="1" i="1" dirty="0">
                  <a:solidFill>
                    <a:srgbClr val="7E0C6E"/>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altLang="zh-CN" sz="1600" b="1" i="1" smtClean="0">
                              <a:solidFill>
                                <a:srgbClr val="7E0C6E"/>
                              </a:solidFill>
                              <a:latin typeface="Cambria Math" panose="02040503050406030204" pitchFamily="18" charset="0"/>
                              <a:ea typeface="Cambria Math" panose="02040503050406030204" pitchFamily="18" charset="0"/>
                            </a:rPr>
                          </m:ctrlPr>
                        </m:sSubPr>
                        <m:e>
                          <m:r>
                            <a:rPr lang="en-US" altLang="zh-CN" sz="1600" b="1" i="1" smtClean="0">
                              <a:solidFill>
                                <a:srgbClr val="7E0C6E"/>
                              </a:solidFill>
                              <a:latin typeface="Cambria Math" panose="02040503050406030204" pitchFamily="18" charset="0"/>
                              <a:ea typeface="Cambria Math" panose="02040503050406030204" pitchFamily="18" charset="0"/>
                            </a:rPr>
                            <m:t>𝑷</m:t>
                          </m:r>
                        </m:e>
                        <m:sub>
                          <m:r>
                            <a:rPr lang="en-US" altLang="zh-CN" sz="1600" b="1" i="1" smtClean="0">
                              <a:solidFill>
                                <a:srgbClr val="7E0C6E"/>
                              </a:solidFill>
                              <a:latin typeface="Cambria Math" panose="02040503050406030204" pitchFamily="18" charset="0"/>
                              <a:ea typeface="Cambria Math" panose="02040503050406030204" pitchFamily="18" charset="0"/>
                            </a:rPr>
                            <m:t>𝒋</m:t>
                          </m:r>
                          <m:r>
                            <a:rPr lang="en-US" altLang="zh-CN" sz="1600" b="1" i="1" smtClean="0">
                              <a:solidFill>
                                <a:srgbClr val="7E0C6E"/>
                              </a:solidFill>
                              <a:latin typeface="Cambria Math" panose="02040503050406030204" pitchFamily="18" charset="0"/>
                              <a:ea typeface="Cambria Math" panose="02040503050406030204" pitchFamily="18" charset="0"/>
                            </a:rPr>
                            <m:t>+</m:t>
                          </m:r>
                          <m:r>
                            <a:rPr lang="en-US" altLang="zh-CN" sz="1600" b="1" i="1" smtClean="0">
                              <a:solidFill>
                                <a:srgbClr val="7E0C6E"/>
                              </a:solidFill>
                              <a:latin typeface="Cambria Math" panose="02040503050406030204" pitchFamily="18" charset="0"/>
                              <a:ea typeface="Cambria Math" panose="02040503050406030204" pitchFamily="18" charset="0"/>
                            </a:rPr>
                            <m:t>𝟏</m:t>
                          </m:r>
                        </m:sub>
                      </m:sSub>
                      <m:r>
                        <a:rPr lang="en-US" altLang="zh-CN" sz="1600" b="1" i="1" smtClean="0">
                          <a:solidFill>
                            <a:srgbClr val="7E0C6E"/>
                          </a:solidFill>
                          <a:latin typeface="Cambria Math" panose="02040503050406030204" pitchFamily="18" charset="0"/>
                          <a:ea typeface="Cambria Math" panose="02040503050406030204" pitchFamily="18" charset="0"/>
                        </a:rPr>
                        <m:t>=</m:t>
                      </m:r>
                      <m:r>
                        <a:rPr lang="en-US" altLang="zh-CN" sz="1600" b="1" i="1" smtClean="0">
                          <a:solidFill>
                            <a:srgbClr val="7E0C6E"/>
                          </a:solidFill>
                          <a:latin typeface="Cambria Math" panose="02040503050406030204" pitchFamily="18" charset="0"/>
                          <a:ea typeface="Cambria Math" panose="02040503050406030204" pitchFamily="18" charset="0"/>
                        </a:rPr>
                        <m:t>𝒑𝒓𝒐𝒋</m:t>
                      </m:r>
                      <m:r>
                        <a:rPr lang="en-US" altLang="zh-CN" sz="1600" b="1" i="1" smtClean="0">
                          <a:solidFill>
                            <a:srgbClr val="7E0C6E"/>
                          </a:solidFill>
                          <a:latin typeface="Cambria Math" panose="02040503050406030204" pitchFamily="18" charset="0"/>
                          <a:ea typeface="Cambria Math" panose="02040503050406030204" pitchFamily="18" charset="0"/>
                        </a:rPr>
                        <m:t>(</m:t>
                      </m:r>
                      <m:sSub>
                        <m:sSubPr>
                          <m:ctrlPr>
                            <a:rPr lang="en-US" altLang="zh-CN" sz="1600" b="1" i="1">
                              <a:solidFill>
                                <a:srgbClr val="7E0C6E"/>
                              </a:solidFill>
                              <a:latin typeface="Cambria Math" panose="02040503050406030204" pitchFamily="18" charset="0"/>
                              <a:ea typeface="Cambria Math" panose="02040503050406030204" pitchFamily="18" charset="0"/>
                            </a:rPr>
                          </m:ctrlPr>
                        </m:sSubPr>
                        <m:e>
                          <m:r>
                            <a:rPr lang="en-US" altLang="zh-CN" sz="1600" b="1" i="1">
                              <a:solidFill>
                                <a:srgbClr val="7E0C6E"/>
                              </a:solidFill>
                              <a:latin typeface="Cambria Math" panose="02040503050406030204" pitchFamily="18" charset="0"/>
                              <a:ea typeface="Cambria Math" panose="02040503050406030204" pitchFamily="18" charset="0"/>
                            </a:rPr>
                            <m:t>𝑷</m:t>
                          </m:r>
                        </m:e>
                        <m:sub>
                          <m:r>
                            <a:rPr lang="en-US" altLang="zh-CN" sz="1600" b="1" i="1">
                              <a:solidFill>
                                <a:srgbClr val="7E0C6E"/>
                              </a:solidFill>
                              <a:latin typeface="Cambria Math" panose="02040503050406030204" pitchFamily="18" charset="0"/>
                              <a:ea typeface="Cambria Math" panose="02040503050406030204" pitchFamily="18" charset="0"/>
                            </a:rPr>
                            <m:t>𝒋</m:t>
                          </m:r>
                        </m:sub>
                      </m:sSub>
                      <m:r>
                        <a:rPr lang="en-US" altLang="zh-CN" sz="1600" b="1" i="1" smtClean="0">
                          <a:solidFill>
                            <a:srgbClr val="7E0C6E"/>
                          </a:solidFill>
                          <a:latin typeface="Cambria Math" panose="02040503050406030204" pitchFamily="18" charset="0"/>
                          <a:ea typeface="Cambria Math" panose="02040503050406030204" pitchFamily="18" charset="0"/>
                        </a:rPr>
                        <m:t>+∆</m:t>
                      </m:r>
                      <m:r>
                        <a:rPr lang="en-US" altLang="zh-CN" sz="1600" b="1" i="1" smtClean="0">
                          <a:solidFill>
                            <a:srgbClr val="7E0C6E"/>
                          </a:solidFill>
                          <a:latin typeface="Cambria Math" panose="02040503050406030204" pitchFamily="18" charset="0"/>
                          <a:ea typeface="Cambria Math" panose="02040503050406030204" pitchFamily="18" charset="0"/>
                        </a:rPr>
                        <m:t>𝒗</m:t>
                      </m:r>
                      <m:r>
                        <a:rPr lang="en-US" altLang="zh-CN" sz="1600" b="1" i="1" smtClean="0">
                          <a:solidFill>
                            <a:srgbClr val="7E0C6E"/>
                          </a:solidFill>
                          <a:latin typeface="Cambria Math" panose="02040503050406030204" pitchFamily="18" charset="0"/>
                          <a:ea typeface="Cambria Math" panose="02040503050406030204" pitchFamily="18" charset="0"/>
                        </a:rPr>
                        <m:t>(</m:t>
                      </m:r>
                      <m:sSub>
                        <m:sSubPr>
                          <m:ctrlPr>
                            <a:rPr lang="en-US" altLang="zh-CN" sz="1600" b="1" i="1">
                              <a:solidFill>
                                <a:srgbClr val="7E0C6E"/>
                              </a:solidFill>
                              <a:latin typeface="Cambria Math" panose="02040503050406030204" pitchFamily="18" charset="0"/>
                              <a:ea typeface="Cambria Math" panose="02040503050406030204" pitchFamily="18" charset="0"/>
                            </a:rPr>
                          </m:ctrlPr>
                        </m:sSubPr>
                        <m:e>
                          <m:r>
                            <a:rPr lang="en-US" altLang="zh-CN" sz="1600" b="1" i="1">
                              <a:solidFill>
                                <a:srgbClr val="7E0C6E"/>
                              </a:solidFill>
                              <a:latin typeface="Cambria Math" panose="02040503050406030204" pitchFamily="18" charset="0"/>
                              <a:ea typeface="Cambria Math" panose="02040503050406030204" pitchFamily="18" charset="0"/>
                            </a:rPr>
                            <m:t>𝑷</m:t>
                          </m:r>
                        </m:e>
                        <m:sub>
                          <m:r>
                            <a:rPr lang="en-US" altLang="zh-CN" sz="1600" b="1" i="1">
                              <a:solidFill>
                                <a:srgbClr val="7E0C6E"/>
                              </a:solidFill>
                              <a:latin typeface="Cambria Math" panose="02040503050406030204" pitchFamily="18" charset="0"/>
                              <a:ea typeface="Cambria Math" panose="02040503050406030204" pitchFamily="18" charset="0"/>
                            </a:rPr>
                            <m:t>𝒋</m:t>
                          </m:r>
                        </m:sub>
                      </m:sSub>
                      <m:r>
                        <a:rPr lang="en-US" altLang="zh-CN" sz="1600" b="1" i="1" smtClean="0">
                          <a:solidFill>
                            <a:srgbClr val="7E0C6E"/>
                          </a:solidFill>
                          <a:latin typeface="Cambria Math" panose="02040503050406030204" pitchFamily="18" charset="0"/>
                          <a:ea typeface="Cambria Math" panose="02040503050406030204" pitchFamily="18" charset="0"/>
                        </a:rPr>
                        <m:t>)</m:t>
                      </m:r>
                      <m:r>
                        <a:rPr lang="en-US" altLang="zh-CN" sz="1600" b="1" i="1" smtClean="0">
                          <a:solidFill>
                            <a:srgbClr val="7E0C6E"/>
                          </a:solidFill>
                          <a:latin typeface="Cambria Math" panose="02040503050406030204" pitchFamily="18" charset="0"/>
                          <a:ea typeface="Cambria Math" panose="02040503050406030204" pitchFamily="18" charset="0"/>
                        </a:rPr>
                        <m:t>)</m:t>
                      </m:r>
                    </m:oMath>
                  </m:oMathPara>
                </a14:m>
                <a:endParaRPr lang="en-US" altLang="zh-CN" sz="1400" b="1" dirty="0">
                  <a:solidFill>
                    <a:srgbClr val="7E0C6E"/>
                  </a:solidFill>
                  <a:latin typeface="+mn-ea"/>
                </a:endParaRPr>
              </a:p>
              <a:p>
                <a:r>
                  <a:rPr lang="zh-CN" altLang="en-US" b="1" dirty="0">
                    <a:solidFill>
                      <a:srgbClr val="7E0C6E"/>
                    </a:solidFill>
                    <a:latin typeface="+mn-ea"/>
                  </a:rPr>
                  <a:t>𝟜</a:t>
                </a:r>
                <a:r>
                  <a:rPr lang="en-US" altLang="zh-CN" sz="1600" dirty="0">
                    <a:solidFill>
                      <a:schemeClr val="tx1"/>
                    </a:solidFill>
                    <a:latin typeface="+mn-ea"/>
                  </a:rPr>
                  <a:t>.</a:t>
                </a:r>
                <a:r>
                  <a:rPr lang="zh-CN" altLang="en-US" sz="1400" dirty="0">
                    <a:solidFill>
                      <a:schemeClr val="tx1"/>
                    </a:solidFill>
                    <a:latin typeface="+mn-ea"/>
                  </a:rPr>
                  <a:t>迭代在达到最大值（设置为</a:t>
                </a:r>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10</m:t>
                        </m:r>
                      </m:e>
                      <m:sup>
                        <m:r>
                          <a:rPr lang="en-US" altLang="zh-CN" sz="1400" b="0" i="1" smtClean="0">
                            <a:solidFill>
                              <a:schemeClr val="tx1"/>
                            </a:solidFill>
                            <a:latin typeface="Cambria Math" panose="02040503050406030204" pitchFamily="18" charset="0"/>
                          </a:rPr>
                          <m:t>5</m:t>
                        </m:r>
                      </m:sup>
                    </m:sSup>
                  </m:oMath>
                </a14:m>
                <a:r>
                  <a:rPr lang="zh-CN" altLang="en-US" sz="1400" dirty="0">
                    <a:solidFill>
                      <a:schemeClr val="tx1"/>
                    </a:solidFill>
                    <a:latin typeface="+mn-ea"/>
                  </a:rPr>
                  <a:t>）或曲线离开弯曲区域后停止，即如果</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f>
                        <m:fPr>
                          <m:ctrlPr>
                            <a:rPr lang="en-US" altLang="zh-CN" sz="1400" i="1">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m:t>
                          </m:r>
                          <m:d>
                            <m:dPr>
                              <m:begChr m:val="|"/>
                              <m:endChr m:val="|"/>
                              <m:ctrlPr>
                                <a:rPr lang="en-US" altLang="zh-CN" sz="1400" b="0" i="1" smtClean="0">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𝐾</m:t>
                                  </m:r>
                                </m:e>
                                <m:sub>
                                  <m:r>
                                    <a:rPr lang="en-US" altLang="zh-CN" sz="1400" b="0" i="1" smtClean="0">
                                      <a:solidFill>
                                        <a:schemeClr val="tx1"/>
                                      </a:solidFill>
                                      <a:latin typeface="Cambria Math" panose="02040503050406030204" pitchFamily="18" charset="0"/>
                                    </a:rPr>
                                    <m:t>1</m:t>
                                  </m:r>
                                </m:sub>
                              </m:sSub>
                            </m:e>
                          </m:d>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𝐾</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num>
                        <m:den>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𝐾</m:t>
                              </m:r>
                            </m:e>
                            <m:sub>
                              <m:r>
                                <a:rPr lang="en-US" altLang="zh-CN" sz="1400" i="1">
                                  <a:solidFill>
                                    <a:schemeClr val="tx1"/>
                                  </a:solidFill>
                                  <a:latin typeface="Cambria Math" panose="02040503050406030204" pitchFamily="18" charset="0"/>
                                </a:rPr>
                                <m:t>𝑖</m:t>
                              </m:r>
                            </m:sub>
                          </m:sSub>
                        </m:den>
                      </m:f>
                      <m:r>
                        <a:rPr lang="en-US" altLang="zh-CN" sz="1400" i="1">
                          <a:solidFill>
                            <a:schemeClr val="tx1"/>
                          </a:solidFill>
                          <a:latin typeface="Cambria Math" panose="02040503050406030204" pitchFamily="18" charset="0"/>
                        </a:rPr>
                        <m:t> </m:t>
                      </m:r>
                      <m:r>
                        <a:rPr lang="en-US" altLang="zh-CN" sz="1400" i="1" smtClean="0">
                          <a:solidFill>
                            <a:schemeClr val="tx1"/>
                          </a:solidFill>
                          <a:latin typeface="Cambria Math" panose="02040503050406030204" pitchFamily="18" charset="0"/>
                          <a:ea typeface="Cambria Math" panose="02040503050406030204" pitchFamily="18" charset="0"/>
                        </a:rPr>
                        <m:t>&gt;</m:t>
                      </m:r>
                      <m:r>
                        <a:rPr lang="zh-CN" altLang="en-US" sz="1400" i="1" smtClean="0">
                          <a:solidFill>
                            <a:schemeClr val="tx1"/>
                          </a:solidFill>
                          <a:latin typeface="Cambria Math" panose="02040503050406030204" pitchFamily="18" charset="0"/>
                          <a:ea typeface="Cambria Math" panose="02040503050406030204" pitchFamily="18" charset="0"/>
                        </a:rPr>
                        <m:t>𝛼</m:t>
                      </m:r>
                    </m:oMath>
                  </m:oMathPara>
                </a14:m>
                <a:endParaRPr lang="en-US" altLang="zh-CN" sz="1400" dirty="0">
                  <a:solidFill>
                    <a:schemeClr val="tx1"/>
                  </a:solidFill>
                  <a:latin typeface="+mn-ea"/>
                  <a:ea typeface="Cambria Math" panose="02040503050406030204" pitchFamily="18" charset="0"/>
                </a:endParaRPr>
              </a:p>
              <a:p>
                <a:r>
                  <a:rPr lang="zh-CN" altLang="en-US" sz="1400" dirty="0">
                    <a:solidFill>
                      <a:schemeClr val="tx1"/>
                    </a:solidFill>
                    <a:latin typeface="+mn-ea"/>
                  </a:rPr>
                  <a:t>其中</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𝐾</m:t>
                        </m:r>
                      </m:e>
                      <m:sub>
                        <m:r>
                          <a:rPr lang="en-US" altLang="zh-CN" sz="1400" b="0" i="1" smtClean="0">
                            <a:solidFill>
                              <a:schemeClr val="tx1"/>
                            </a:solidFill>
                            <a:latin typeface="Cambria Math" panose="02040503050406030204" pitchFamily="18" charset="0"/>
                          </a:rPr>
                          <m:t>1</m:t>
                        </m:r>
                      </m:sub>
                    </m:sSub>
                  </m:oMath>
                </a14:m>
                <a:r>
                  <a:rPr lang="zh-CN" altLang="en-US" sz="1400" dirty="0">
                    <a:solidFill>
                      <a:schemeClr val="tx1"/>
                    </a:solidFill>
                    <a:latin typeface="+mn-ea"/>
                  </a:rPr>
                  <a:t>是最大曲率，</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𝐾</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设置为最大曲率绝对值的</a:t>
                </a:r>
                <a14:m>
                  <m:oMath xmlns:m="http://schemas.openxmlformats.org/officeDocument/2006/math">
                    <m:sSup>
                      <m:sSupPr>
                        <m:ctrlPr>
                          <a:rPr lang="en-US" altLang="zh-CN" sz="1400" i="1">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90</m:t>
                        </m:r>
                      </m:e>
                      <m:sup>
                        <m:r>
                          <a:rPr lang="en-US" altLang="zh-CN" sz="1400" b="0" i="1" smtClean="0">
                            <a:solidFill>
                              <a:schemeClr val="tx1"/>
                            </a:solidFill>
                            <a:latin typeface="Cambria Math" panose="02040503050406030204" pitchFamily="18" charset="0"/>
                          </a:rPr>
                          <m:t>𝑡h</m:t>
                        </m:r>
                      </m:sup>
                    </m:sSup>
                  </m:oMath>
                </a14:m>
                <a:r>
                  <a:rPr lang="zh-CN" altLang="en-US" sz="1400" dirty="0">
                    <a:solidFill>
                      <a:schemeClr val="tx1"/>
                    </a:solidFill>
                    <a:latin typeface="+mn-ea"/>
                  </a:rPr>
                  <a:t>百分位数，以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𝑃</m:t>
                        </m:r>
                      </m:e>
                      <m:sub>
                        <m:r>
                          <a:rPr lang="en-US" altLang="zh-CN" sz="1400" b="0" i="1" smtClean="0">
                            <a:solidFill>
                              <a:schemeClr val="tx1"/>
                            </a:solidFill>
                            <a:latin typeface="Cambria Math" panose="02040503050406030204" pitchFamily="18" charset="0"/>
                          </a:rPr>
                          <m:t>𝑙</m:t>
                        </m:r>
                      </m:sub>
                    </m:sSub>
                  </m:oMath>
                </a14:m>
                <a:r>
                  <a:rPr lang="zh-CN" altLang="en-US" sz="1400" dirty="0">
                    <a:solidFill>
                      <a:schemeClr val="tx1"/>
                    </a:solidFill>
                    <a:latin typeface="+mn-ea"/>
                  </a:rPr>
                  <a:t>为单位计算，比例为</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t</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 </m:t>
                    </m:r>
                    <m:r>
                      <a:rPr lang="en-US" altLang="zh-CN" sz="1400" b="0" i="0" smtClean="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ea typeface="Cambria Math" panose="02040503050406030204" pitchFamily="18" charset="0"/>
                      </a:rPr>
                      <m:t>𝛼</m:t>
                    </m:r>
                  </m:oMath>
                </a14:m>
                <a:r>
                  <a:rPr lang="zh-CN" altLang="en-US" sz="1400" dirty="0">
                    <a:solidFill>
                      <a:schemeClr val="tx1"/>
                    </a:solidFill>
                    <a:latin typeface="+mn-ea"/>
                  </a:rPr>
                  <a:t>设置为 </a:t>
                </a:r>
                <a:r>
                  <a:rPr lang="en-US" altLang="zh-CN" sz="1400" dirty="0">
                    <a:solidFill>
                      <a:schemeClr val="tx1"/>
                    </a:solidFill>
                    <a:latin typeface="+mn-ea"/>
                  </a:rPr>
                  <a:t>0.5</a:t>
                </a:r>
                <a:r>
                  <a:rPr lang="zh-CN" altLang="en-US" sz="1400" dirty="0">
                    <a:solidFill>
                      <a:schemeClr val="tx1"/>
                    </a:solidFill>
                    <a:latin typeface="+mn-ea"/>
                  </a:rPr>
                  <a:t>。</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b="1" dirty="0">
                    <a:solidFill>
                      <a:srgbClr val="7E0C6E"/>
                    </a:solidFill>
                    <a:latin typeface="+mn-ea"/>
                  </a:rPr>
                  <a:t>𝟝</a:t>
                </a:r>
                <a:r>
                  <a:rPr lang="en-US" altLang="zh-CN" sz="1600" dirty="0">
                    <a:solidFill>
                      <a:schemeClr val="tx1"/>
                    </a:solidFill>
                    <a:latin typeface="+mn-ea"/>
                  </a:rPr>
                  <a:t>.</a:t>
                </a:r>
                <a:r>
                  <a:rPr lang="zh-CN" altLang="en-US" sz="1400" b="1" dirty="0">
                    <a:solidFill>
                      <a:schemeClr val="tx1"/>
                    </a:solidFill>
                    <a:latin typeface="+mn-ea"/>
                  </a:rPr>
                  <a:t>为了过滤噪声或不重要的特征，如果迭代次数低于 </a:t>
                </a:r>
                <a:r>
                  <a:rPr lang="en-US" altLang="zh-CN" sz="1400" b="1" dirty="0">
                    <a:solidFill>
                      <a:schemeClr val="tx1"/>
                    </a:solidFill>
                    <a:latin typeface="+mn-ea"/>
                  </a:rPr>
                  <a:t>50</a:t>
                </a:r>
                <a:r>
                  <a:rPr lang="zh-CN" altLang="en-US" sz="1400" b="1" dirty="0">
                    <a:solidFill>
                      <a:schemeClr val="tx1"/>
                    </a:solidFill>
                    <a:latin typeface="+mn-ea"/>
                  </a:rPr>
                  <a:t>，则丢弃曲线。</a:t>
                </a:r>
              </a:p>
            </p:txBody>
          </p:sp>
        </mc:Choice>
        <mc:Fallback>
          <p:sp>
            <p:nvSpPr>
              <p:cNvPr id="2" name="文本框 1">
                <a:extLst>
                  <a:ext uri="{FF2B5EF4-FFF2-40B4-BE49-F238E27FC236}">
                    <a16:creationId xmlns:a16="http://schemas.microsoft.com/office/drawing/2014/main" id="{52908783-0D6D-6A96-6FD1-0CC91AF5467A}"/>
                  </a:ext>
                </a:extLst>
              </p:cNvPr>
              <p:cNvSpPr txBox="1">
                <a:spLocks noRot="1" noChangeAspect="1" noMove="1" noResize="1" noEditPoints="1" noAdjustHandles="1" noChangeArrowheads="1" noChangeShapeType="1" noTextEdit="1"/>
              </p:cNvSpPr>
              <p:nvPr/>
            </p:nvSpPr>
            <p:spPr>
              <a:xfrm>
                <a:off x="6482945" y="1512134"/>
                <a:ext cx="4867093" cy="4186935"/>
              </a:xfrm>
              <a:prstGeom prst="rect">
                <a:avLst/>
              </a:prstGeom>
              <a:blipFill>
                <a:blip r:embed="rId3"/>
                <a:stretch>
                  <a:fillRect r="-25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90614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şḷîḍe">
            <a:extLst>
              <a:ext uri="{FF2B5EF4-FFF2-40B4-BE49-F238E27FC236}">
                <a16:creationId xmlns:a16="http://schemas.microsoft.com/office/drawing/2014/main" id="{A9CF2B28-479F-4149-9241-1FD4627B7C3E}"/>
              </a:ext>
            </a:extLst>
          </p:cNvPr>
          <p:cNvSpPr/>
          <p:nvPr/>
        </p:nvSpPr>
        <p:spPr>
          <a:xfrm>
            <a:off x="6272083"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pic>
        <p:nvPicPr>
          <p:cNvPr id="8" name="图片 7">
            <a:extLst>
              <a:ext uri="{FF2B5EF4-FFF2-40B4-BE49-F238E27FC236}">
                <a16:creationId xmlns:a16="http://schemas.microsoft.com/office/drawing/2014/main" id="{514F242F-2FD7-7B0D-E47A-39536A1E42C8}"/>
              </a:ext>
            </a:extLst>
          </p:cNvPr>
          <p:cNvPicPr>
            <a:picLocks noChangeAspect="1"/>
          </p:cNvPicPr>
          <p:nvPr/>
        </p:nvPicPr>
        <p:blipFill>
          <a:blip r:embed="rId2"/>
          <a:stretch>
            <a:fillRect/>
          </a:stretch>
        </p:blipFill>
        <p:spPr>
          <a:xfrm>
            <a:off x="6431707" y="1752898"/>
            <a:ext cx="4927570" cy="4020967"/>
          </a:xfrm>
          <a:prstGeom prst="rect">
            <a:avLst/>
          </a:prstGeom>
        </p:spPr>
      </p:pic>
      <p:sp>
        <p:nvSpPr>
          <p:cNvPr id="12" name="ïṧļîḓè">
            <a:extLst>
              <a:ext uri="{FF2B5EF4-FFF2-40B4-BE49-F238E27FC236}">
                <a16:creationId xmlns:a16="http://schemas.microsoft.com/office/drawing/2014/main" id="{FD4885D9-E8AC-40F9-8572-5EAFB7E54362}"/>
              </a:ext>
            </a:extLst>
          </p:cNvPr>
          <p:cNvSpPr/>
          <p:nvPr/>
        </p:nvSpPr>
        <p:spPr>
          <a:xfrm>
            <a:off x="748818"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3" name="ïṧļîḓè">
            <a:extLst>
              <a:ext uri="{FF2B5EF4-FFF2-40B4-BE49-F238E27FC236}">
                <a16:creationId xmlns:a16="http://schemas.microsoft.com/office/drawing/2014/main" id="{B07793F4-ED23-4AD5-B84B-E87F20637F28}"/>
              </a:ext>
            </a:extLst>
          </p:cNvPr>
          <p:cNvSpPr/>
          <p:nvPr/>
        </p:nvSpPr>
        <p:spPr>
          <a:xfrm>
            <a:off x="667795" y="1544320"/>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9" name="椭圆 18">
            <a:extLst>
              <a:ext uri="{FF2B5EF4-FFF2-40B4-BE49-F238E27FC236}">
                <a16:creationId xmlns:a16="http://schemas.microsoft.com/office/drawing/2014/main" id="{37473AD9-8741-4D04-AC1B-7FC21EA7E7FE}"/>
              </a:ext>
            </a:extLst>
          </p:cNvPr>
          <p:cNvSpPr/>
          <p:nvPr/>
        </p:nvSpPr>
        <p:spPr>
          <a:xfrm>
            <a:off x="5515594"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265934A-04E8-41DD-9454-8441F4A7C5DF}"/>
              </a:ext>
            </a:extLst>
          </p:cNvPr>
          <p:cNvSpPr/>
          <p:nvPr/>
        </p:nvSpPr>
        <p:spPr>
          <a:xfrm>
            <a:off x="6482945"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6F8EE4-65DF-447B-8187-BDA3504557C1}"/>
              </a:ext>
            </a:extLst>
          </p:cNvPr>
          <p:cNvSpPr/>
          <p:nvPr/>
        </p:nvSpPr>
        <p:spPr>
          <a:xfrm>
            <a:off x="6482945"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1A5C35F-461F-48B7-AA6E-5D131A61D41D}"/>
              </a:ext>
            </a:extLst>
          </p:cNvPr>
          <p:cNvSpPr/>
          <p:nvPr/>
        </p:nvSpPr>
        <p:spPr>
          <a:xfrm>
            <a:off x="5515594"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7633AA-FF8E-414E-A777-AC3F4B8FC49B}"/>
              </a:ext>
            </a:extLst>
          </p:cNvPr>
          <p:cNvSpPr/>
          <p:nvPr/>
        </p:nvSpPr>
        <p:spPr>
          <a:xfrm>
            <a:off x="6482945"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C4CB3DB-4ABE-4A78-9038-3C7387F35DD4}"/>
              </a:ext>
            </a:extLst>
          </p:cNvPr>
          <p:cNvSpPr/>
          <p:nvPr/>
        </p:nvSpPr>
        <p:spPr>
          <a:xfrm>
            <a:off x="5515594"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B51B4D-7F2C-4ADF-9475-D35191A05A2B}"/>
              </a:ext>
            </a:extLst>
          </p:cNvPr>
          <p:cNvSpPr/>
          <p:nvPr/>
        </p:nvSpPr>
        <p:spPr>
          <a:xfrm>
            <a:off x="5536557" y="3450773"/>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DA204A8-ABF3-409D-999D-011644F9DDB8}"/>
              </a:ext>
            </a:extLst>
          </p:cNvPr>
          <p:cNvSpPr/>
          <p:nvPr/>
        </p:nvSpPr>
        <p:spPr>
          <a:xfrm>
            <a:off x="5536557" y="4482487"/>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1947AF23-14E7-4636-B570-A613AD7E2607}"/>
              </a:ext>
            </a:extLst>
          </p:cNvPr>
          <p:cNvSpPr/>
          <p:nvPr/>
        </p:nvSpPr>
        <p:spPr>
          <a:xfrm>
            <a:off x="5536557" y="2419059"/>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C8DA98C-1562-4B7E-807E-788C90CB9AEA}"/>
              </a:ext>
            </a:extLst>
          </p:cNvPr>
          <p:cNvSpPr>
            <a:spLocks noChangeArrowheads="1"/>
          </p:cNvSpPr>
          <p:nvPr/>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3FDDEEA3-CAB6-44AD-BC55-5A31171C6F28}"/>
              </a:ext>
            </a:extLst>
          </p:cNvPr>
          <p:cNvSpPr>
            <a:spLocks noChangeArrowheads="1"/>
          </p:cNvSpPr>
          <p:nvPr/>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文本占位符 4">
            <a:extLst>
              <a:ext uri="{FF2B5EF4-FFF2-40B4-BE49-F238E27FC236}">
                <a16:creationId xmlns:a16="http://schemas.microsoft.com/office/drawing/2014/main" id="{C68FEEF5-70BA-4B6C-9AD3-AFBE201A1482}"/>
              </a:ext>
            </a:extLst>
          </p:cNvPr>
          <p:cNvSpPr txBox="1">
            <a:spLocks/>
          </p:cNvSpPr>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31" name="文本占位符 7">
            <a:extLst>
              <a:ext uri="{FF2B5EF4-FFF2-40B4-BE49-F238E27FC236}">
                <a16:creationId xmlns:a16="http://schemas.microsoft.com/office/drawing/2014/main" id="{DA66AB10-4600-478F-841B-5A7FEB67E855}"/>
              </a:ext>
            </a:extLst>
          </p:cNvPr>
          <p:cNvSpPr txBox="1">
            <a:spLocks/>
          </p:cNvSpPr>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58178CB-A52B-4767-82D2-50FC7803ECDA}"/>
                  </a:ext>
                </a:extLst>
              </p:cNvPr>
              <p:cNvSpPr txBox="1"/>
              <p:nvPr/>
            </p:nvSpPr>
            <p:spPr>
              <a:xfrm>
                <a:off x="902519" y="1463620"/>
                <a:ext cx="4867093" cy="469450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b="1" dirty="0">
                    <a:solidFill>
                      <a:srgbClr val="7E0C6E"/>
                    </a:solidFill>
                    <a:latin typeface="+mn-ea"/>
                  </a:rPr>
                  <a:t>𝟙</a:t>
                </a:r>
                <a:r>
                  <a:rPr lang="en-US" altLang="zh-CN" dirty="0">
                    <a:solidFill>
                      <a:schemeClr val="tx1"/>
                    </a:solidFill>
                    <a:latin typeface="+mn-ea"/>
                  </a:rPr>
                  <a:t>.</a:t>
                </a:r>
                <a:r>
                  <a:rPr lang="zh-CN" altLang="en-US" dirty="0">
                    <a:solidFill>
                      <a:schemeClr val="tx1"/>
                    </a:solidFill>
                    <a:latin typeface="+mn-ea"/>
                  </a:rPr>
                  <a:t> </a:t>
                </a:r>
                <a:r>
                  <a:rPr lang="en-US" altLang="zh-CN" sz="1400" dirty="0">
                    <a:solidFill>
                      <a:schemeClr val="tx1"/>
                    </a:solidFill>
                    <a:latin typeface="+mn-ea"/>
                  </a:rPr>
                  <a:t>M </a:t>
                </a:r>
                <a:r>
                  <a:rPr lang="zh-CN" altLang="en-US" sz="1400" dirty="0">
                    <a:solidFill>
                      <a:schemeClr val="tx1"/>
                    </a:solidFill>
                    <a:latin typeface="+mn-ea"/>
                  </a:rPr>
                  <a:t>的顶点从提取的相邻曲线中累积投票。每条曲线的每个顶点在其相邻网格顶点中累积投票。</a:t>
                </a:r>
                <a:endParaRPr lang="en-US" altLang="zh-CN" sz="1400" dirty="0">
                  <a:solidFill>
                    <a:schemeClr val="tx1"/>
                  </a:solidFill>
                  <a:latin typeface="+mn-ea"/>
                </a:endParaRPr>
              </a:p>
              <a:p>
                <a:endParaRPr lang="zh-CN" altLang="en-US" sz="1400" dirty="0">
                  <a:solidFill>
                    <a:schemeClr val="tx1"/>
                  </a:solidFill>
                  <a:latin typeface="+mn-ea"/>
                </a:endParaRPr>
              </a:p>
              <a:p>
                <a:r>
                  <a:rPr lang="zh-CN" altLang="en-US" b="1" dirty="0">
                    <a:solidFill>
                      <a:srgbClr val="7E0C6E"/>
                    </a:solidFill>
                    <a:latin typeface="+mn-ea"/>
                  </a:rPr>
                  <a:t>𝟚</a:t>
                </a:r>
                <a:r>
                  <a:rPr lang="en-US" altLang="zh-CN" dirty="0">
                    <a:solidFill>
                      <a:schemeClr val="tx1"/>
                    </a:solidFill>
                    <a:latin typeface="+mn-ea"/>
                  </a:rPr>
                  <a:t>.</a:t>
                </a:r>
                <a:r>
                  <a:rPr lang="zh-CN" altLang="en-US" sz="1400" dirty="0">
                    <a:solidFill>
                      <a:schemeClr val="tx1"/>
                    </a:solidFill>
                    <a:latin typeface="+mn-ea"/>
                  </a:rPr>
                  <a:t>球形邻域的大小为</a:t>
                </a:r>
                <a14:m>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𝑒</m:t>
                        </m:r>
                      </m:e>
                    </m:acc>
                    <m:r>
                      <a:rPr lang="en-US" altLang="zh-CN" sz="1400" b="0" i="1" smtClean="0">
                        <a:solidFill>
                          <a:schemeClr val="tx1"/>
                        </a:solidFill>
                        <a:latin typeface="Cambria Math" panose="02040503050406030204" pitchFamily="18" charset="0"/>
                      </a:rPr>
                      <m:t> </m:t>
                    </m:r>
                  </m:oMath>
                </a14:m>
                <a:r>
                  <a:rPr lang="zh-CN" altLang="en-US" sz="1400" dirty="0">
                    <a:solidFill>
                      <a:schemeClr val="tx1"/>
                    </a:solidFill>
                    <a:latin typeface="+mn-ea"/>
                  </a:rPr>
                  <a:t>。</a:t>
                </a:r>
                <a:endParaRPr lang="en-US" altLang="zh-CN" sz="1400" dirty="0">
                  <a:solidFill>
                    <a:schemeClr val="tx1"/>
                  </a:solidFill>
                  <a:latin typeface="+mn-ea"/>
                </a:endParaRPr>
              </a:p>
              <a:p>
                <a:endParaRPr lang="zh-CN" altLang="en-US" sz="1400" dirty="0">
                  <a:solidFill>
                    <a:schemeClr val="tx1"/>
                  </a:solidFill>
                  <a:latin typeface="+mn-ea"/>
                </a:endParaRPr>
              </a:p>
              <a:p>
                <a:r>
                  <a:rPr kumimoji="0" lang="zh-CN" altLang="en-US" b="1"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mn-cs"/>
                  </a:rPr>
                  <a:t>𝟛</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sz="1400" dirty="0">
                    <a:solidFill>
                      <a:schemeClr val="tx1"/>
                    </a:solidFill>
                    <a:latin typeface="+mn-ea"/>
                  </a:rPr>
                  <a:t>投票是谷线的负标量系数和波峰线的正标量系数，</a:t>
                </a:r>
              </a:p>
              <a:p>
                <a:r>
                  <a:rPr lang="zh-CN" altLang="en-US" sz="1400" dirty="0">
                    <a:solidFill>
                      <a:schemeClr val="tx1"/>
                    </a:solidFill>
                    <a:latin typeface="+mn-ea"/>
                  </a:rPr>
                  <a:t>绝对值范围为</a:t>
                </a:r>
                <a:r>
                  <a:rPr lang="en-US" altLang="zh-CN" sz="1400" dirty="0">
                    <a:solidFill>
                      <a:schemeClr val="tx1"/>
                    </a:solidFill>
                    <a:latin typeface="+mn-ea"/>
                  </a:rPr>
                  <a:t>[0,1]</a:t>
                </a:r>
                <a:r>
                  <a:rPr lang="zh-CN" altLang="en-US" sz="1400" dirty="0">
                    <a:solidFill>
                      <a:schemeClr val="tx1"/>
                    </a:solidFill>
                    <a:latin typeface="+mn-ea"/>
                  </a:rPr>
                  <a:t>。根据曲线顶点和网格顶点之间的距离。符号用于平衡靠近山谷和波峰的顶点之和。</a:t>
                </a:r>
                <a:endParaRPr lang="en-US" altLang="zh-CN" sz="1400" dirty="0">
                  <a:solidFill>
                    <a:schemeClr val="tx1"/>
                  </a:solidFill>
                  <a:latin typeface="+mn-ea"/>
                </a:endParaRPr>
              </a:p>
              <a:p>
                <a:endParaRPr lang="zh-CN" altLang="en-US" sz="1400" dirty="0">
                  <a:solidFill>
                    <a:schemeClr val="tx1"/>
                  </a:solidFill>
                  <a:latin typeface="+mn-ea"/>
                </a:endParaRPr>
              </a:p>
              <a:p>
                <a:r>
                  <a:rPr lang="zh-CN" altLang="en-US" b="1" dirty="0">
                    <a:solidFill>
                      <a:srgbClr val="7E0C6E"/>
                    </a:solidFill>
                    <a:latin typeface="+mn-ea"/>
                  </a:rPr>
                  <a:t>𝟜</a:t>
                </a:r>
                <a:r>
                  <a:rPr lang="en-US" altLang="zh-CN" dirty="0">
                    <a:solidFill>
                      <a:schemeClr val="tx1"/>
                    </a:solidFill>
                    <a:latin typeface="+mn-ea"/>
                  </a:rPr>
                  <a:t>.</a:t>
                </a:r>
                <a:r>
                  <a:rPr lang="zh-CN" altLang="en-US" sz="1400" dirty="0">
                    <a:solidFill>
                      <a:schemeClr val="tx1"/>
                    </a:solidFill>
                    <a:latin typeface="+mn-ea"/>
                  </a:rPr>
                  <a:t>最后，区域增长过程根据这些投票描绘各个顶点集。如果投票总和具有相同的符号，并且其绝对值大于 </a:t>
                </a:r>
                <a14:m>
                  <m:oMath xmlns:m="http://schemas.openxmlformats.org/officeDocument/2006/math">
                    <m:f>
                      <m:fPr>
                        <m:ctrlPr>
                          <a:rPr lang="en-US" altLang="zh-CN" sz="1400" i="1" smtClean="0">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num>
                      <m:den>
                        <m:r>
                          <a:rPr lang="en-US" altLang="zh-CN" sz="1400" b="0" i="1" smtClean="0">
                            <a:solidFill>
                              <a:schemeClr val="tx1"/>
                            </a:solidFill>
                            <a:latin typeface="Cambria Math" panose="02040503050406030204" pitchFamily="18" charset="0"/>
                          </a:rPr>
                          <m:t>2</m:t>
                        </m:r>
                        <m:r>
                          <a:rPr lang="en-US" altLang="zh-CN" sz="1400" i="1">
                            <a:solidFill>
                              <a:schemeClr val="tx1"/>
                            </a:solidFill>
                            <a:latin typeface="Cambria Math" panose="02040503050406030204" pitchFamily="18" charset="0"/>
                          </a:rPr>
                          <m:t>0</m:t>
                        </m:r>
                      </m:den>
                    </m:f>
                    <m:r>
                      <a:rPr lang="en-US" altLang="zh-CN" sz="1400" b="0" i="1" smtClean="0">
                        <a:solidFill>
                          <a:schemeClr val="tx1"/>
                        </a:solidFill>
                        <a:latin typeface="Cambria Math" panose="02040503050406030204" pitchFamily="18" charset="0"/>
                      </a:rPr>
                      <m:t> </m:t>
                    </m:r>
                    <m:sSub>
                      <m:sSubPr>
                        <m:ctrlPr>
                          <a:rPr lang="en-US" altLang="zh-CN" sz="1400" i="1">
                            <a:solidFill>
                              <a:schemeClr val="tx1"/>
                            </a:solidFill>
                            <a:latin typeface="Cambria Math" panose="02040503050406030204" pitchFamily="18" charset="0"/>
                          </a:rPr>
                        </m:ctrlPr>
                      </m:sSubPr>
                      <m:e>
                        <m:r>
                          <m:rPr>
                            <m:sty m:val="p"/>
                          </m:rPr>
                          <a:rPr lang="en-US" altLang="zh-CN" sz="1400" i="1" smtClean="0">
                            <a:solidFill>
                              <a:schemeClr val="tx1"/>
                            </a:solidFill>
                            <a:latin typeface="Cambria Math" panose="02040503050406030204" pitchFamily="18" charset="0"/>
                          </a:rPr>
                          <m:t>V</m:t>
                        </m:r>
                      </m:e>
                      <m:sub>
                        <m:r>
                          <a:rPr lang="en-US" altLang="zh-CN" sz="1400" b="0" i="1" smtClean="0">
                            <a:solidFill>
                              <a:schemeClr val="tx1"/>
                            </a:solidFill>
                            <a:latin typeface="Cambria Math" panose="02040503050406030204" pitchFamily="18" charset="0"/>
                          </a:rPr>
                          <m:t>𝑚𝑎𝑥</m:t>
                        </m:r>
                      </m:sub>
                    </m:sSub>
                    <m:r>
                      <a:rPr lang="en-US" altLang="zh-CN" sz="1400" i="1">
                        <a:solidFill>
                          <a:schemeClr val="tx1"/>
                        </a:solidFill>
                        <a:latin typeface="Cambria Math" panose="02040503050406030204" pitchFamily="18" charset="0"/>
                      </a:rPr>
                      <m:t> </m:t>
                    </m:r>
                  </m:oMath>
                </a14:m>
                <a:r>
                  <a:rPr lang="zh-CN" altLang="en-US" sz="1400" dirty="0">
                    <a:solidFill>
                      <a:schemeClr val="tx1"/>
                    </a:solidFill>
                    <a:latin typeface="+mn-ea"/>
                  </a:rPr>
                  <a:t>，则区域将从顶点增长到其相邻区域，其中 </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V</m:t>
                        </m:r>
                      </m:e>
                      <m:sub>
                        <m:r>
                          <a:rPr lang="en-US" altLang="zh-CN" sz="1400" i="1">
                            <a:solidFill>
                              <a:schemeClr val="tx1"/>
                            </a:solidFill>
                            <a:latin typeface="Cambria Math" panose="02040503050406030204" pitchFamily="18" charset="0"/>
                          </a:rPr>
                          <m:t>𝑚𝑎𝑥</m:t>
                        </m:r>
                      </m:sub>
                    </m:sSub>
                  </m:oMath>
                </a14:m>
                <a:r>
                  <a:rPr lang="zh-CN" altLang="en-US" sz="1400" dirty="0">
                    <a:solidFill>
                      <a:schemeClr val="tx1"/>
                    </a:solidFill>
                    <a:latin typeface="+mn-ea"/>
                  </a:rPr>
                  <a:t>是网格顶点上投票的最大绝对值。</a:t>
                </a:r>
                <a:endParaRPr lang="en-US" altLang="zh-CN" sz="1400" dirty="0">
                  <a:solidFill>
                    <a:schemeClr val="tx1"/>
                  </a:solidFill>
                  <a:latin typeface="+mn-ea"/>
                </a:endParaRPr>
              </a:p>
              <a:p>
                <a:endParaRPr lang="en-US" altLang="zh-CN" sz="1400" dirty="0">
                  <a:solidFill>
                    <a:schemeClr val="tx1"/>
                  </a:solidFill>
                  <a:latin typeface="+mn-ea"/>
                </a:endParaRPr>
              </a:p>
            </p:txBody>
          </p:sp>
        </mc:Choice>
        <mc:Fallback>
          <p:sp>
            <p:nvSpPr>
              <p:cNvPr id="32" name="文本框 31">
                <a:extLst>
                  <a:ext uri="{FF2B5EF4-FFF2-40B4-BE49-F238E27FC236}">
                    <a16:creationId xmlns:a16="http://schemas.microsoft.com/office/drawing/2014/main" id="{458178CB-A52B-4767-82D2-50FC7803ECDA}"/>
                  </a:ext>
                </a:extLst>
              </p:cNvPr>
              <p:cNvSpPr txBox="1">
                <a:spLocks noRot="1" noChangeAspect="1" noMove="1" noResize="1" noEditPoints="1" noAdjustHandles="1" noChangeArrowheads="1" noChangeShapeType="1" noTextEdit="1"/>
              </p:cNvSpPr>
              <p:nvPr/>
            </p:nvSpPr>
            <p:spPr>
              <a:xfrm>
                <a:off x="902519" y="1463620"/>
                <a:ext cx="4867093" cy="4694509"/>
              </a:xfrm>
              <a:prstGeom prst="rect">
                <a:avLst/>
              </a:prstGeom>
              <a:blipFill>
                <a:blip r:embed="rId3"/>
                <a:stretch>
                  <a:fillRect r="-627"/>
                </a:stretch>
              </a:blipFill>
              <a:ln>
                <a:noFill/>
              </a:ln>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ABE2B83-4B27-4C83-B94F-AC7AD8433D17}"/>
              </a:ext>
            </a:extLst>
          </p:cNvPr>
          <p:cNvSpPr txBox="1"/>
          <p:nvPr/>
        </p:nvSpPr>
        <p:spPr>
          <a:xfrm>
            <a:off x="905546" y="234948"/>
            <a:ext cx="6023892" cy="584775"/>
          </a:xfrm>
          <a:prstGeom prst="rect">
            <a:avLst/>
          </a:prstGeom>
          <a:noFill/>
        </p:spPr>
        <p:txBody>
          <a:bodyPr wrap="square" rtlCol="0">
            <a:spAutoFit/>
          </a:bodyPr>
          <a:lstStyle/>
          <a:p>
            <a:r>
              <a:rPr lang="en-US" altLang="zh-CN" sz="3200" b="1" dirty="0"/>
              <a:t>Step2:</a:t>
            </a:r>
            <a:r>
              <a:rPr lang="zh-CN" altLang="en-US" sz="3200" b="1" dirty="0"/>
              <a:t>基于投票的特征线提取</a:t>
            </a:r>
          </a:p>
        </p:txBody>
      </p:sp>
    </p:spTree>
    <p:extLst>
      <p:ext uri="{BB962C8B-B14F-4D97-AF65-F5344CB8AC3E}">
        <p14:creationId xmlns:p14="http://schemas.microsoft.com/office/powerpoint/2010/main" val="1099106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280397-B74B-4DCF-B797-45541B509FFA}"/>
              </a:ext>
            </a:extLst>
          </p:cNvPr>
          <p:cNvSpPr txBox="1"/>
          <p:nvPr/>
        </p:nvSpPr>
        <p:spPr>
          <a:xfrm>
            <a:off x="1435099" y="2895600"/>
            <a:ext cx="5172869" cy="954107"/>
          </a:xfrm>
          <a:prstGeom prst="rect">
            <a:avLst/>
          </a:prstGeom>
          <a:noFill/>
        </p:spPr>
        <p:txBody>
          <a:bodyPr wrap="square" rtlCol="0">
            <a:spAutoFit/>
          </a:bodyPr>
          <a:lstStyle/>
          <a:p>
            <a:pPr algn="ctr"/>
            <a:r>
              <a:rPr lang="zh-CN" altLang="en-US" sz="2800" b="1" dirty="0">
                <a:solidFill>
                  <a:srgbClr val="7E0C6E"/>
                </a:solidFill>
                <a:ea typeface="思源宋体 CN Medium" panose="02020500000000000000" pitchFamily="18" charset="-122"/>
              </a:rPr>
              <a:t>四</a:t>
            </a:r>
            <a:r>
              <a:rPr lang="en-US" altLang="zh-CN" sz="2800" b="1" dirty="0">
                <a:solidFill>
                  <a:srgbClr val="7E0C6E"/>
                </a:solidFill>
                <a:ea typeface="思源宋体 CN Medium" panose="02020500000000000000" pitchFamily="18" charset="-122"/>
              </a:rPr>
              <a:t>·</a:t>
            </a:r>
            <a:r>
              <a:rPr lang="zh-CN" altLang="en-US" sz="2800" b="1" dirty="0">
                <a:solidFill>
                  <a:srgbClr val="7E0C6E"/>
                </a:solidFill>
                <a:ea typeface="思源宋体 CN Medium" panose="02020500000000000000" pitchFamily="18" charset="-122"/>
              </a:rPr>
              <a:t>通过平均曲率表征特征曲线，通过霍夫变换识别代数曲线 </a:t>
            </a:r>
          </a:p>
        </p:txBody>
      </p:sp>
      <p:sp>
        <p:nvSpPr>
          <p:cNvPr id="3" name="文本框 2">
            <a:extLst>
              <a:ext uri="{FF2B5EF4-FFF2-40B4-BE49-F238E27FC236}">
                <a16:creationId xmlns:a16="http://schemas.microsoft.com/office/drawing/2014/main" id="{8DD42EB8-FFDE-419A-B00B-361614FFF800}"/>
              </a:ext>
            </a:extLst>
          </p:cNvPr>
          <p:cNvSpPr txBox="1"/>
          <p:nvPr/>
        </p:nvSpPr>
        <p:spPr>
          <a:xfrm>
            <a:off x="1576783" y="3690342"/>
            <a:ext cx="4889500" cy="707886"/>
          </a:xfrm>
          <a:prstGeom prst="rect">
            <a:avLst/>
          </a:prstGeom>
          <a:noFill/>
        </p:spPr>
        <p:txBody>
          <a:bodyPr wrap="square" rtlCol="0">
            <a:spAutoFit/>
          </a:bodyPr>
          <a:lstStyle/>
          <a:p>
            <a:pPr algn="ctr"/>
            <a:r>
              <a:rPr lang="en-US" altLang="zh-CN" sz="4000" b="1" dirty="0">
                <a:solidFill>
                  <a:srgbClr val="7E0C6E">
                    <a:alpha val="34000"/>
                  </a:srgbClr>
                </a:solidFill>
              </a:rPr>
              <a:t>MHT</a:t>
            </a:r>
            <a:endParaRPr lang="zh-CN" altLang="en-US" sz="4000" b="1" dirty="0">
              <a:solidFill>
                <a:srgbClr val="7E0C6E">
                  <a:alpha val="34000"/>
                </a:srgbClr>
              </a:solidFill>
            </a:endParaRPr>
          </a:p>
        </p:txBody>
      </p:sp>
    </p:spTree>
    <p:extLst>
      <p:ext uri="{BB962C8B-B14F-4D97-AF65-F5344CB8AC3E}">
        <p14:creationId xmlns:p14="http://schemas.microsoft.com/office/powerpoint/2010/main" val="14682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î$1ídè">
            <a:extLst>
              <a:ext uri="{FF2B5EF4-FFF2-40B4-BE49-F238E27FC236}">
                <a16:creationId xmlns:a16="http://schemas.microsoft.com/office/drawing/2014/main" id="{C824C251-5AB6-470D-9FE6-82E8D1882971}"/>
              </a:ext>
            </a:extLst>
          </p:cNvPr>
          <p:cNvSpPr/>
          <p:nvPr/>
        </p:nvSpPr>
        <p:spPr>
          <a:xfrm rot="19800000" flipH="1" flipV="1">
            <a:off x="7127108" y="2697709"/>
            <a:ext cx="652791" cy="562751"/>
          </a:xfrm>
          <a:prstGeom prst="triangle">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4" name="ïṩḻíďe">
            <a:extLst>
              <a:ext uri="{FF2B5EF4-FFF2-40B4-BE49-F238E27FC236}">
                <a16:creationId xmlns:a16="http://schemas.microsoft.com/office/drawing/2014/main" id="{634F4E4B-6E56-49AC-883D-8F5754DA1BEC}"/>
              </a:ext>
            </a:extLst>
          </p:cNvPr>
          <p:cNvSpPr/>
          <p:nvPr/>
        </p:nvSpPr>
        <p:spPr>
          <a:xfrm rot="900000" flipH="1" flipV="1">
            <a:off x="4505622" y="1840374"/>
            <a:ext cx="3177256" cy="3177256"/>
          </a:xfrm>
          <a:prstGeom prst="blockArc">
            <a:avLst>
              <a:gd name="adj1" fmla="val 21599999"/>
              <a:gd name="adj2" fmla="val 8180671"/>
              <a:gd name="adj3" fmla="val 11913"/>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0" name="ïṣ1iďe">
            <a:extLst>
              <a:ext uri="{FF2B5EF4-FFF2-40B4-BE49-F238E27FC236}">
                <a16:creationId xmlns:a16="http://schemas.microsoft.com/office/drawing/2014/main" id="{27F814C4-D50A-400A-8145-E9D33F78062D}"/>
              </a:ext>
            </a:extLst>
          </p:cNvPr>
          <p:cNvGrpSpPr/>
          <p:nvPr/>
        </p:nvGrpSpPr>
        <p:grpSpPr>
          <a:xfrm rot="5400000">
            <a:off x="4458864" y="1793615"/>
            <a:ext cx="3177256" cy="3270771"/>
            <a:chOff x="4507373" y="1988840"/>
            <a:chExt cx="3177256" cy="3270771"/>
          </a:xfrm>
          <a:solidFill>
            <a:srgbClr val="7E0C6E">
              <a:alpha val="70000"/>
            </a:srgbClr>
          </a:solidFill>
        </p:grpSpPr>
        <p:sp>
          <p:nvSpPr>
            <p:cNvPr id="11" name="îṡḻïḍe">
              <a:extLst>
                <a:ext uri="{FF2B5EF4-FFF2-40B4-BE49-F238E27FC236}">
                  <a16:creationId xmlns:a16="http://schemas.microsoft.com/office/drawing/2014/main" id="{52E59B08-44F4-495F-AABD-D64F86C4D488}"/>
                </a:ext>
              </a:extLst>
            </p:cNvPr>
            <p:cNvSpPr/>
            <p:nvPr/>
          </p:nvSpPr>
          <p:spPr>
            <a:xfrm rot="17100000">
              <a:off x="4507373" y="1988840"/>
              <a:ext cx="3177256" cy="3177256"/>
            </a:xfrm>
            <a:prstGeom prst="blockArc">
              <a:avLst>
                <a:gd name="adj1" fmla="val 21599999"/>
                <a:gd name="adj2" fmla="val 8180671"/>
                <a:gd name="adj3" fmla="val 1191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p>
          </p:txBody>
        </p:sp>
        <p:sp>
          <p:nvSpPr>
            <p:cNvPr id="12" name="ïṧļiḓè">
              <a:extLst>
                <a:ext uri="{FF2B5EF4-FFF2-40B4-BE49-F238E27FC236}">
                  <a16:creationId xmlns:a16="http://schemas.microsoft.com/office/drawing/2014/main" id="{FA9B3070-31B3-40EC-ACD1-E3F5E9692AB0}"/>
                </a:ext>
              </a:extLst>
            </p:cNvPr>
            <p:cNvSpPr/>
            <p:nvPr/>
          </p:nvSpPr>
          <p:spPr>
            <a:xfrm rot="3600000" flipV="1">
              <a:off x="6237386" y="4651840"/>
              <a:ext cx="652791" cy="56275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sp>
        <p:nvSpPr>
          <p:cNvPr id="17" name="iṧļíďè">
            <a:extLst>
              <a:ext uri="{FF2B5EF4-FFF2-40B4-BE49-F238E27FC236}">
                <a16:creationId xmlns:a16="http://schemas.microsoft.com/office/drawing/2014/main" id="{A36242F9-464E-4E40-B0CA-BD0E6FD27758}"/>
              </a:ext>
            </a:extLst>
          </p:cNvPr>
          <p:cNvSpPr/>
          <p:nvPr/>
        </p:nvSpPr>
        <p:spPr bwMode="auto">
          <a:xfrm flipH="1">
            <a:off x="3670278" y="2254958"/>
            <a:ext cx="454974" cy="437558"/>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rgbClr val="7E0C6E"/>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8" name="iṥḷîḑe">
            <a:extLst>
              <a:ext uri="{FF2B5EF4-FFF2-40B4-BE49-F238E27FC236}">
                <a16:creationId xmlns:a16="http://schemas.microsoft.com/office/drawing/2014/main" id="{414278FD-7C2E-4660-B126-E3A524348599}"/>
              </a:ext>
            </a:extLst>
          </p:cNvPr>
          <p:cNvSpPr/>
          <p:nvPr/>
        </p:nvSpPr>
        <p:spPr bwMode="auto">
          <a:xfrm flipH="1">
            <a:off x="8027025" y="2254958"/>
            <a:ext cx="494698" cy="47591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7E0C6E"/>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ïśľíďe">
            <a:extLst>
              <a:ext uri="{FF2B5EF4-FFF2-40B4-BE49-F238E27FC236}">
                <a16:creationId xmlns:a16="http://schemas.microsoft.com/office/drawing/2014/main" id="{864F3D75-E66C-4A19-A746-35B76B1ADFB7}"/>
              </a:ext>
            </a:extLst>
          </p:cNvPr>
          <p:cNvSpPr/>
          <p:nvPr/>
        </p:nvSpPr>
        <p:spPr bwMode="auto">
          <a:xfrm flipH="1">
            <a:off x="8027025" y="4123057"/>
            <a:ext cx="480884" cy="4799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rgbClr val="7E0C6E">
              <a:alpha val="70000"/>
            </a:srgbClr>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ïSlîḑe">
            <a:extLst>
              <a:ext uri="{FF2B5EF4-FFF2-40B4-BE49-F238E27FC236}">
                <a16:creationId xmlns:a16="http://schemas.microsoft.com/office/drawing/2014/main" id="{85AFF72D-4364-4802-9302-7260E143D8BA}"/>
              </a:ext>
            </a:extLst>
          </p:cNvPr>
          <p:cNvSpPr/>
          <p:nvPr/>
        </p:nvSpPr>
        <p:spPr bwMode="auto">
          <a:xfrm>
            <a:off x="3670278" y="4123057"/>
            <a:ext cx="485478" cy="423796"/>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rgbClr val="7E0C6E">
              <a:alpha val="70000"/>
            </a:srgb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22" name="图片 21">
            <a:extLst>
              <a:ext uri="{FF2B5EF4-FFF2-40B4-BE49-F238E27FC236}">
                <a16:creationId xmlns:a16="http://schemas.microsoft.com/office/drawing/2014/main" id="{3B023C96-67EA-4B6E-852A-A80CA54A9E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3353" y="2326353"/>
            <a:ext cx="2205294" cy="2205294"/>
          </a:xfrm>
          <a:prstGeom prst="rect">
            <a:avLst/>
          </a:prstGeom>
        </p:spPr>
      </p:pic>
      <p:sp>
        <p:nvSpPr>
          <p:cNvPr id="24" name="文本框 23">
            <a:extLst>
              <a:ext uri="{FF2B5EF4-FFF2-40B4-BE49-F238E27FC236}">
                <a16:creationId xmlns:a16="http://schemas.microsoft.com/office/drawing/2014/main" id="{7915C500-573D-48D6-9AF9-0F18265358D7}"/>
              </a:ext>
            </a:extLst>
          </p:cNvPr>
          <p:cNvSpPr txBox="1"/>
          <p:nvPr/>
        </p:nvSpPr>
        <p:spPr>
          <a:xfrm>
            <a:off x="930005" y="52796"/>
            <a:ext cx="2665189" cy="883658"/>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800" dirty="0">
                <a:solidFill>
                  <a:schemeClr val="tx1"/>
                </a:solidFill>
                <a:latin typeface="华文新魏" panose="02010800040101010101" pitchFamily="2" charset="-122"/>
                <a:ea typeface="华文新魏" panose="02010800040101010101" pitchFamily="2" charset="-122"/>
              </a:rPr>
              <a:t>三个步骤</a:t>
            </a:r>
            <a:r>
              <a:rPr lang="en-US" altLang="zh-CN" sz="2800" dirty="0">
                <a:solidFill>
                  <a:schemeClr val="tx1"/>
                </a:solidFill>
                <a:latin typeface="华文新魏" panose="02010800040101010101" pitchFamily="2" charset="-122"/>
                <a:ea typeface="华文新魏" panose="02010800040101010101" pitchFamily="2" charset="-122"/>
              </a:rPr>
              <a:t>:</a:t>
            </a:r>
            <a:endParaRPr lang="zh-CN" altLang="en-US" sz="2800" dirty="0">
              <a:solidFill>
                <a:schemeClr val="tx1"/>
              </a:solidFill>
              <a:latin typeface="华文新魏" panose="02010800040101010101" pitchFamily="2" charset="-122"/>
              <a:ea typeface="华文新魏" panose="02010800040101010101" pitchFamily="2" charset="-122"/>
            </a:endParaRPr>
          </a:p>
        </p:txBody>
      </p:sp>
      <p:sp>
        <p:nvSpPr>
          <p:cNvPr id="25" name="文本框 24">
            <a:extLst>
              <a:ext uri="{FF2B5EF4-FFF2-40B4-BE49-F238E27FC236}">
                <a16:creationId xmlns:a16="http://schemas.microsoft.com/office/drawing/2014/main" id="{D4446235-FC97-4F68-A652-634D3AD6DBEF}"/>
              </a:ext>
            </a:extLst>
          </p:cNvPr>
          <p:cNvSpPr txBox="1"/>
          <p:nvPr/>
        </p:nvSpPr>
        <p:spPr>
          <a:xfrm>
            <a:off x="136268" y="3976466"/>
            <a:ext cx="3605769" cy="72464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r"/>
            <a:r>
              <a:rPr lang="en-US" altLang="zh-CN" sz="2000" dirty="0">
                <a:solidFill>
                  <a:schemeClr val="tx1"/>
                </a:solidFill>
                <a:latin typeface="+mn-ea"/>
              </a:rPr>
              <a:t>3.</a:t>
            </a:r>
            <a:r>
              <a:rPr lang="zh-CN" altLang="en-US" sz="2000" dirty="0">
                <a:solidFill>
                  <a:schemeClr val="tx1"/>
                </a:solidFill>
                <a:latin typeface="+mn-ea"/>
              </a:rPr>
              <a:t>使用霍夫变换的曲线近似</a:t>
            </a:r>
          </a:p>
        </p:txBody>
      </p:sp>
      <p:sp>
        <p:nvSpPr>
          <p:cNvPr id="26" name="文本框 25">
            <a:extLst>
              <a:ext uri="{FF2B5EF4-FFF2-40B4-BE49-F238E27FC236}">
                <a16:creationId xmlns:a16="http://schemas.microsoft.com/office/drawing/2014/main" id="{12CB9643-A72C-4926-B8C4-F5CA243A7444}"/>
              </a:ext>
            </a:extLst>
          </p:cNvPr>
          <p:cNvSpPr txBox="1"/>
          <p:nvPr/>
        </p:nvSpPr>
        <p:spPr>
          <a:xfrm>
            <a:off x="8593305" y="2029659"/>
            <a:ext cx="3415090" cy="72464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en-US" altLang="zh-CN" sz="2000" dirty="0">
                <a:solidFill>
                  <a:schemeClr val="tx1"/>
                </a:solidFill>
                <a:latin typeface="+mn-ea"/>
              </a:rPr>
              <a:t>1.</a:t>
            </a:r>
            <a:r>
              <a:rPr lang="zh-CN" altLang="en-US" sz="2000" dirty="0">
                <a:solidFill>
                  <a:schemeClr val="tx1"/>
                </a:solidFill>
                <a:latin typeface="+mn-ea"/>
              </a:rPr>
              <a:t>表征特征点</a:t>
            </a:r>
          </a:p>
        </p:txBody>
      </p:sp>
      <p:sp>
        <p:nvSpPr>
          <p:cNvPr id="27" name="文本框 26">
            <a:extLst>
              <a:ext uri="{FF2B5EF4-FFF2-40B4-BE49-F238E27FC236}">
                <a16:creationId xmlns:a16="http://schemas.microsoft.com/office/drawing/2014/main" id="{46D93564-228B-4B87-8C52-98EC4FAE14DC}"/>
              </a:ext>
            </a:extLst>
          </p:cNvPr>
          <p:cNvSpPr txBox="1"/>
          <p:nvPr/>
        </p:nvSpPr>
        <p:spPr>
          <a:xfrm>
            <a:off x="8521723" y="3972635"/>
            <a:ext cx="3415090" cy="724640"/>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r>
              <a:rPr lang="en-US" altLang="zh-CN" sz="2000" dirty="0">
                <a:solidFill>
                  <a:schemeClr val="tx1"/>
                </a:solidFill>
                <a:latin typeface="+mn-ea"/>
              </a:rPr>
              <a:t>2.</a:t>
            </a:r>
            <a:r>
              <a:rPr lang="zh-CN" altLang="en-US" sz="2000" dirty="0">
                <a:solidFill>
                  <a:schemeClr val="tx1"/>
                </a:solidFill>
                <a:latin typeface="+mn-ea"/>
              </a:rPr>
              <a:t>特征曲线聚合</a:t>
            </a:r>
          </a:p>
        </p:txBody>
      </p:sp>
      <mc:AlternateContent xmlns:mc="http://schemas.openxmlformats.org/markup-compatibility/2006">
        <mc:Choice xmlns:am3d="http://schemas.microsoft.com/office/drawing/2017/model3d" Requires="am3d">
          <p:graphicFrame>
            <p:nvGraphicFramePr>
              <p:cNvPr id="4" name="3D 模型 3" descr="Sand Castle 2">
                <a:extLst>
                  <a:ext uri="{FF2B5EF4-FFF2-40B4-BE49-F238E27FC236}">
                    <a16:creationId xmlns:a16="http://schemas.microsoft.com/office/drawing/2014/main" id="{E03ACEDE-3C19-FD4E-A027-2B3EAF5F1BAA}"/>
                  </a:ext>
                </a:extLst>
              </p:cNvPr>
              <p:cNvGraphicFramePr>
                <a:graphicFrameLocks noChangeAspect="1"/>
              </p:cNvGraphicFramePr>
              <p:nvPr>
                <p:extLst>
                  <p:ext uri="{D42A27DB-BD31-4B8C-83A1-F6EECF244321}">
                    <p14:modId xmlns:p14="http://schemas.microsoft.com/office/powerpoint/2010/main" val="2051176826"/>
                  </p:ext>
                </p:extLst>
              </p:nvPr>
            </p:nvGraphicFramePr>
            <p:xfrm>
              <a:off x="9614764" y="1824638"/>
              <a:ext cx="2251880" cy="2308891"/>
            </p:xfrm>
            <a:graphic>
              <a:graphicData uri="http://schemas.microsoft.com/office/drawing/2017/model3d">
                <am3d:model3d r:embed="rId3">
                  <am3d:spPr>
                    <a:xfrm>
                      <a:off x="0" y="0"/>
                      <a:ext cx="2251880" cy="2308891"/>
                    </a:xfrm>
                    <a:prstGeom prst="rect">
                      <a:avLst/>
                    </a:prstGeom>
                  </am3d:spPr>
                  <am3d:camera>
                    <am3d:pos x="0" y="0" z="75294765"/>
                    <am3d:up dx="0" dy="36000000" dz="0"/>
                    <am3d:lookAt x="0" y="0" z="0"/>
                    <am3d:perspective fov="2700000"/>
                  </am3d:camera>
                  <am3d:trans>
                    <am3d:meterPerModelUnit n="1249999" d="1000000"/>
                    <am3d:preTrans dx="0" dy="0" dz="0"/>
                    <am3d:scale>
                      <am3d:sx n="1000000" d="1000000"/>
                      <am3d:sy n="1000000" d="1000000"/>
                      <am3d:sz n="1000000" d="1000000"/>
                    </am3d:scale>
                    <am3d:rot ax="1263660" ay="-1231124" az="-461240"/>
                    <am3d:postTrans dx="0" dy="0" dz="0"/>
                  </am3d:trans>
                  <am3d:raster rName="Office3DRenderer" rVer="16.0.8326">
                    <am3d:blip r:embed="rId4"/>
                  </am3d:raster>
                  <am3d:objViewport viewportSz="27459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模型 3" descr="Sand Castle 2">
                <a:extLst>
                  <a:ext uri="{FF2B5EF4-FFF2-40B4-BE49-F238E27FC236}">
                    <a16:creationId xmlns:a16="http://schemas.microsoft.com/office/drawing/2014/main" id="{E03ACEDE-3C19-FD4E-A027-2B3EAF5F1BAA}"/>
                  </a:ext>
                </a:extLst>
              </p:cNvPr>
              <p:cNvPicPr>
                <a:picLocks noGrp="1" noRot="1" noChangeAspect="1" noMove="1" noResize="1" noEditPoints="1" noAdjustHandles="1" noChangeArrowheads="1" noChangeShapeType="1" noCrop="1"/>
              </p:cNvPicPr>
              <p:nvPr/>
            </p:nvPicPr>
            <p:blipFill>
              <a:blip r:embed="rId4"/>
              <a:stretch>
                <a:fillRect/>
              </a:stretch>
            </p:blipFill>
            <p:spPr>
              <a:xfrm>
                <a:off x="9614764" y="1824638"/>
                <a:ext cx="2251880" cy="23088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模型 4" descr="Dice">
                <a:extLst>
                  <a:ext uri="{FF2B5EF4-FFF2-40B4-BE49-F238E27FC236}">
                    <a16:creationId xmlns:a16="http://schemas.microsoft.com/office/drawing/2014/main" id="{399C7374-4360-C396-226E-E080BDBF43D2}"/>
                  </a:ext>
                </a:extLst>
              </p:cNvPr>
              <p:cNvGraphicFramePr>
                <a:graphicFrameLocks noChangeAspect="1"/>
              </p:cNvGraphicFramePr>
              <p:nvPr>
                <p:extLst>
                  <p:ext uri="{D42A27DB-BD31-4B8C-83A1-F6EECF244321}">
                    <p14:modId xmlns:p14="http://schemas.microsoft.com/office/powerpoint/2010/main" val="3829624736"/>
                  </p:ext>
                </p:extLst>
              </p:nvPr>
            </p:nvGraphicFramePr>
            <p:xfrm>
              <a:off x="2931602" y="4531647"/>
              <a:ext cx="1722648" cy="1854480"/>
            </p:xfrm>
            <a:graphic>
              <a:graphicData uri="http://schemas.microsoft.com/office/drawing/2017/model3d">
                <am3d:model3d r:embed="rId5">
                  <am3d:spPr>
                    <a:xfrm>
                      <a:off x="0" y="0"/>
                      <a:ext cx="1722648" cy="1854480"/>
                    </a:xfrm>
                    <a:prstGeom prst="rect">
                      <a:avLst/>
                    </a:prstGeom>
                  </am3d:spPr>
                  <am3d:camera>
                    <am3d:pos x="0" y="0" z="81469202"/>
                    <am3d:up dx="0" dy="36000000" dz="0"/>
                    <am3d:lookAt x="0" y="0" z="0"/>
                    <am3d:perspective fov="2700000"/>
                  </am3d:camera>
                  <am3d:trans>
                    <am3d:meterPerModelUnit n="83333332" d="1000000"/>
                    <am3d:preTrans dx="0" dy="-169971" dz="0"/>
                    <am3d:scale>
                      <am3d:sx n="1000000" d="1000000"/>
                      <am3d:sy n="1000000" d="1000000"/>
                      <am3d:sz n="1000000" d="1000000"/>
                    </am3d:scale>
                    <am3d:rot ax="2380707" ay="-1464174" az="-1135114"/>
                    <am3d:postTrans dx="0" dy="0" dz="0"/>
                  </am3d:trans>
                  <am3d:raster rName="Office3DRenderer" rVer="16.0.8326">
                    <am3d:blip r:embed="rId6"/>
                  </am3d:raster>
                  <am3d:objViewport viewportSz="1905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模型 4" descr="Dice">
                <a:extLst>
                  <a:ext uri="{FF2B5EF4-FFF2-40B4-BE49-F238E27FC236}">
                    <a16:creationId xmlns:a16="http://schemas.microsoft.com/office/drawing/2014/main" id="{399C7374-4360-C396-226E-E080BDBF43D2}"/>
                  </a:ext>
                </a:extLst>
              </p:cNvPr>
              <p:cNvPicPr>
                <a:picLocks noGrp="1" noRot="1" noChangeAspect="1" noMove="1" noResize="1" noEditPoints="1" noAdjustHandles="1" noChangeArrowheads="1" noChangeShapeType="1" noCrop="1"/>
              </p:cNvPicPr>
              <p:nvPr/>
            </p:nvPicPr>
            <p:blipFill>
              <a:blip r:embed="rId6"/>
              <a:stretch>
                <a:fillRect/>
              </a:stretch>
            </p:blipFill>
            <p:spPr>
              <a:xfrm>
                <a:off x="2931602" y="4531647"/>
                <a:ext cx="1722648" cy="18544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模型 8" descr="Magnifying Glass">
                <a:extLst>
                  <a:ext uri="{FF2B5EF4-FFF2-40B4-BE49-F238E27FC236}">
                    <a16:creationId xmlns:a16="http://schemas.microsoft.com/office/drawing/2014/main" id="{67C9A79B-77BC-C2D4-B5EF-7F8758A32BBD}"/>
                  </a:ext>
                </a:extLst>
              </p:cNvPr>
              <p:cNvGraphicFramePr>
                <a:graphicFrameLocks noChangeAspect="1"/>
              </p:cNvGraphicFramePr>
              <p:nvPr>
                <p:extLst>
                  <p:ext uri="{D42A27DB-BD31-4B8C-83A1-F6EECF244321}">
                    <p14:modId xmlns:p14="http://schemas.microsoft.com/office/powerpoint/2010/main" val="246774231"/>
                  </p:ext>
                </p:extLst>
              </p:nvPr>
            </p:nvGraphicFramePr>
            <p:xfrm>
              <a:off x="1687279" y="1585427"/>
              <a:ext cx="1617011" cy="1613104"/>
            </p:xfrm>
            <a:graphic>
              <a:graphicData uri="http://schemas.microsoft.com/office/drawing/2017/model3d">
                <am3d:model3d r:embed="rId7">
                  <am3d:spPr>
                    <a:xfrm>
                      <a:off x="0" y="0"/>
                      <a:ext cx="1617011" cy="1613104"/>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490538" ay="1835200" az="250861"/>
                    <am3d:postTrans dx="0" dy="0" dz="0"/>
                  </am3d:trans>
                  <am3d:raster rName="Office3DRenderer" rVer="16.0.8326">
                    <am3d:blip r:embed="rId8"/>
                  </am3d:raster>
                  <am3d:objViewport viewportSz="2599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模型 8" descr="Magnifying Glass">
                <a:extLst>
                  <a:ext uri="{FF2B5EF4-FFF2-40B4-BE49-F238E27FC236}">
                    <a16:creationId xmlns:a16="http://schemas.microsoft.com/office/drawing/2014/main" id="{67C9A79B-77BC-C2D4-B5EF-7F8758A32BBD}"/>
                  </a:ext>
                </a:extLst>
              </p:cNvPr>
              <p:cNvPicPr>
                <a:picLocks noGrp="1" noRot="1" noChangeAspect="1" noMove="1" noResize="1" noEditPoints="1" noAdjustHandles="1" noChangeArrowheads="1" noChangeShapeType="1" noCrop="1"/>
              </p:cNvPicPr>
              <p:nvPr/>
            </p:nvPicPr>
            <p:blipFill>
              <a:blip r:embed="rId8"/>
              <a:stretch>
                <a:fillRect/>
              </a:stretch>
            </p:blipFill>
            <p:spPr>
              <a:xfrm>
                <a:off x="1687279" y="1585427"/>
                <a:ext cx="1617011" cy="1613104"/>
              </a:xfrm>
              <a:prstGeom prst="rect">
                <a:avLst/>
              </a:prstGeom>
            </p:spPr>
          </p:pic>
        </mc:Fallback>
      </mc:AlternateContent>
    </p:spTree>
    <p:extLst>
      <p:ext uri="{BB962C8B-B14F-4D97-AF65-F5344CB8AC3E}">
        <p14:creationId xmlns:p14="http://schemas.microsoft.com/office/powerpoint/2010/main" val="1982660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46B69E8-B3B5-4D24-9F47-D254AF6A66A9}"/>
                  </a:ext>
                </a:extLst>
              </p:cNvPr>
              <p:cNvSpPr txBox="1"/>
              <p:nvPr/>
            </p:nvSpPr>
            <p:spPr>
              <a:xfrm>
                <a:off x="5676480" y="1605617"/>
                <a:ext cx="4521410" cy="1768837"/>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pPr algn="just"/>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𝑑</m:t>
                        </m:r>
                      </m:e>
                      <m:sub>
                        <m:r>
                          <a:rPr lang="en-US" altLang="zh-CN" b="0" i="1" smtClean="0">
                            <a:solidFill>
                              <a:schemeClr val="tx1"/>
                            </a:solidFill>
                            <a:latin typeface="Cambria Math" panose="02040503050406030204" pitchFamily="18" charset="0"/>
                          </a:rPr>
                          <m:t>𝑑𝐻𝑎𝑢𝑠</m:t>
                        </m:r>
                      </m:sub>
                    </m:sSub>
                  </m:oMath>
                </a14:m>
                <a:r>
                  <a:rPr lang="zh-CN" altLang="en-US" dirty="0">
                    <a:solidFill>
                      <a:schemeClr val="tx1"/>
                    </a:solidFill>
                    <a:latin typeface="+mn-ea"/>
                  </a:rPr>
                  <a:t>距离测量是从</a:t>
                </a:r>
                <a:r>
                  <a:rPr lang="en-US" altLang="zh-CN" dirty="0" err="1">
                    <a:solidFill>
                      <a:schemeClr val="tx1"/>
                    </a:solidFill>
                    <a:latin typeface="+mn-ea"/>
                  </a:rPr>
                  <a:t>GroundTruth</a:t>
                </a:r>
                <a:r>
                  <a:rPr lang="zh-CN" altLang="en-US" dirty="0">
                    <a:solidFill>
                      <a:schemeClr val="tx1"/>
                    </a:solidFill>
                    <a:latin typeface="+mn-ea"/>
                  </a:rPr>
                  <a:t>到参与者提出的特征曲线计算的，反之亦然。它的分数越低越好</a:t>
                </a:r>
                <a:r>
                  <a:rPr lang="en-US" altLang="zh-CN" dirty="0">
                    <a:solidFill>
                      <a:schemeClr val="tx1"/>
                    </a:solidFill>
                    <a:latin typeface="+mn-ea"/>
                  </a:rPr>
                  <a:t>(</a:t>
                </a:r>
                <a:r>
                  <a:rPr lang="zh-CN" altLang="en-US" dirty="0">
                    <a:solidFill>
                      <a:schemeClr val="tx1"/>
                    </a:solidFill>
                    <a:latin typeface="+mn-ea"/>
                  </a:rPr>
                  <a:t>最低为</a:t>
                </a:r>
                <a:r>
                  <a:rPr lang="en-US" altLang="zh-CN" dirty="0">
                    <a:solidFill>
                      <a:schemeClr val="tx1"/>
                    </a:solidFill>
                    <a:latin typeface="+mn-ea"/>
                  </a:rPr>
                  <a:t>0)</a:t>
                </a:r>
                <a:r>
                  <a:rPr lang="zh-CN" altLang="en-US" dirty="0">
                    <a:solidFill>
                      <a:schemeClr val="tx1"/>
                    </a:solidFill>
                    <a:latin typeface="+mn-ea"/>
                  </a:rPr>
                  <a:t>。对于骰子系数，分数越高越好</a:t>
                </a:r>
                <a:r>
                  <a:rPr lang="en-US" altLang="zh-CN" dirty="0">
                    <a:solidFill>
                      <a:schemeClr val="tx1"/>
                    </a:solidFill>
                    <a:latin typeface="+mn-ea"/>
                  </a:rPr>
                  <a:t>(</a:t>
                </a:r>
                <a:r>
                  <a:rPr lang="zh-CN" altLang="en-US" dirty="0">
                    <a:solidFill>
                      <a:schemeClr val="tx1"/>
                    </a:solidFill>
                    <a:latin typeface="+mn-ea"/>
                  </a:rPr>
                  <a:t>最高为</a:t>
                </a:r>
                <a:r>
                  <a:rPr lang="en-US" altLang="zh-CN" dirty="0">
                    <a:solidFill>
                      <a:schemeClr val="tx1"/>
                    </a:solidFill>
                    <a:latin typeface="+mn-ea"/>
                  </a:rPr>
                  <a:t>1)</a:t>
                </a:r>
                <a:r>
                  <a:rPr lang="zh-CN" altLang="en-US" dirty="0">
                    <a:solidFill>
                      <a:schemeClr val="tx1"/>
                    </a:solidFill>
                    <a:latin typeface="+mn-ea"/>
                  </a:rPr>
                  <a:t> 。</a:t>
                </a:r>
                <a:endParaRPr lang="en-US" altLang="zh-CN" dirty="0">
                  <a:solidFill>
                    <a:schemeClr val="tx1"/>
                  </a:solidFill>
                  <a:latin typeface="+mn-ea"/>
                </a:endParaRPr>
              </a:p>
            </p:txBody>
          </p:sp>
        </mc:Choice>
        <mc:Fallback>
          <p:sp>
            <p:nvSpPr>
              <p:cNvPr id="5" name="文本框 4">
                <a:extLst>
                  <a:ext uri="{FF2B5EF4-FFF2-40B4-BE49-F238E27FC236}">
                    <a16:creationId xmlns:a16="http://schemas.microsoft.com/office/drawing/2014/main" id="{B46B69E8-B3B5-4D24-9F47-D254AF6A66A9}"/>
                  </a:ext>
                </a:extLst>
              </p:cNvPr>
              <p:cNvSpPr txBox="1">
                <a:spLocks noRot="1" noChangeAspect="1" noMove="1" noResize="1" noEditPoints="1" noAdjustHandles="1" noChangeArrowheads="1" noChangeShapeType="1" noTextEdit="1"/>
              </p:cNvSpPr>
              <p:nvPr/>
            </p:nvSpPr>
            <p:spPr>
              <a:xfrm>
                <a:off x="5676480" y="1605617"/>
                <a:ext cx="4521410" cy="1768837"/>
              </a:xfrm>
              <a:prstGeom prst="rect">
                <a:avLst/>
              </a:prstGeom>
              <a:blipFill>
                <a:blip r:embed="rId2"/>
                <a:stretch>
                  <a:fillRect r="-4447"/>
                </a:stretch>
              </a:blipFill>
              <a:ln>
                <a:noFill/>
              </a:ln>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7A492759-F40D-4DF9-9F9B-F82C5ED2D113}"/>
              </a:ext>
            </a:extLst>
          </p:cNvPr>
          <p:cNvGrpSpPr/>
          <p:nvPr/>
        </p:nvGrpSpPr>
        <p:grpSpPr>
          <a:xfrm>
            <a:off x="5676480" y="863493"/>
            <a:ext cx="4400224" cy="527897"/>
            <a:chOff x="3556970" y="4101863"/>
            <a:chExt cx="4400224" cy="527897"/>
          </a:xfrm>
        </p:grpSpPr>
        <p:grpSp>
          <p:nvGrpSpPr>
            <p:cNvPr id="7" name="组合 6">
              <a:extLst>
                <a:ext uri="{FF2B5EF4-FFF2-40B4-BE49-F238E27FC236}">
                  <a16:creationId xmlns:a16="http://schemas.microsoft.com/office/drawing/2014/main" id="{386FDDD4-F9EE-493E-836D-D6DE4B3C8911}"/>
                </a:ext>
              </a:extLst>
            </p:cNvPr>
            <p:cNvGrpSpPr/>
            <p:nvPr/>
          </p:nvGrpSpPr>
          <p:grpSpPr>
            <a:xfrm>
              <a:off x="3556970" y="4101863"/>
              <a:ext cx="4400224" cy="527897"/>
              <a:chOff x="3556970" y="4101863"/>
              <a:chExt cx="4400224" cy="527897"/>
            </a:xfrm>
          </p:grpSpPr>
          <p:sp>
            <p:nvSpPr>
              <p:cNvPr id="11" name="矩形 10">
                <a:extLst>
                  <a:ext uri="{FF2B5EF4-FFF2-40B4-BE49-F238E27FC236}">
                    <a16:creationId xmlns:a16="http://schemas.microsoft.com/office/drawing/2014/main" id="{4E5B79A9-49F1-4060-9A68-9B2452934685}"/>
                  </a:ext>
                </a:extLst>
              </p:cNvPr>
              <p:cNvSpPr/>
              <p:nvPr/>
            </p:nvSpPr>
            <p:spPr>
              <a:xfrm>
                <a:off x="4080941" y="4101863"/>
                <a:ext cx="3876253" cy="523220"/>
              </a:xfrm>
              <a:prstGeom prst="rect">
                <a:avLst/>
              </a:prstGeom>
            </p:spPr>
            <p:txBody>
              <a:bodyPr wrap="none">
                <a:spAutoFit/>
              </a:bodyPr>
              <a:lstStyle/>
              <a:p>
                <a:pPr algn="ctr"/>
                <a:r>
                  <a:rPr lang="en-US" altLang="zh-CN" sz="2800" b="1" dirty="0">
                    <a:cs typeface="+mn-ea"/>
                    <a:sym typeface="+mn-lt"/>
                  </a:rPr>
                  <a:t>O-comp</a:t>
                </a:r>
                <a:r>
                  <a:rPr lang="zh-CN" altLang="en-US" sz="2800" b="1" dirty="0">
                    <a:cs typeface="+mn-ea"/>
                    <a:sym typeface="+mn-lt"/>
                  </a:rPr>
                  <a:t>分类的评价措施</a:t>
                </a:r>
              </a:p>
            </p:txBody>
          </p:sp>
          <p:sp>
            <p:nvSpPr>
              <p:cNvPr id="10" name="椭圆 9">
                <a:extLst>
                  <a:ext uri="{FF2B5EF4-FFF2-40B4-BE49-F238E27FC236}">
                    <a16:creationId xmlns:a16="http://schemas.microsoft.com/office/drawing/2014/main" id="{F4BAACE8-F889-4232-ACAF-54431E57DE21}"/>
                  </a:ext>
                </a:extLst>
              </p:cNvPr>
              <p:cNvSpPr/>
              <p:nvPr/>
            </p:nvSpPr>
            <p:spPr>
              <a:xfrm>
                <a:off x="3556970" y="4101863"/>
                <a:ext cx="527897" cy="527897"/>
              </a:xfrm>
              <a:prstGeom prst="ellipse">
                <a:avLst/>
              </a:prstGeom>
              <a:gradFill>
                <a:gsLst>
                  <a:gs pos="0">
                    <a:srgbClr val="7E0C6E">
                      <a:alpha val="36000"/>
                    </a:srgbClr>
                  </a:gs>
                  <a:gs pos="100000">
                    <a:srgbClr val="7E0C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small-sharp-pencil_16463">
              <a:extLst>
                <a:ext uri="{FF2B5EF4-FFF2-40B4-BE49-F238E27FC236}">
                  <a16:creationId xmlns:a16="http://schemas.microsoft.com/office/drawing/2014/main" id="{99987DEE-2090-4036-BA41-E1E54498F0DE}"/>
                </a:ext>
              </a:extLst>
            </p:cNvPr>
            <p:cNvSpPr>
              <a:spLocks noChangeAspect="1"/>
            </p:cNvSpPr>
            <p:nvPr/>
          </p:nvSpPr>
          <p:spPr bwMode="auto">
            <a:xfrm>
              <a:off x="3667791" y="4212506"/>
              <a:ext cx="302329" cy="307777"/>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txBody>
            <a:bodyPr/>
            <a:lstStyle/>
            <a:p>
              <a:endParaRPr lang="zh-CN" altLang="en-US" dirty="0"/>
            </a:p>
          </p:txBody>
        </p:sp>
      </p:grpSp>
      <p:sp>
        <p:nvSpPr>
          <p:cNvPr id="16" name="文本框 15">
            <a:extLst>
              <a:ext uri="{FF2B5EF4-FFF2-40B4-BE49-F238E27FC236}">
                <a16:creationId xmlns:a16="http://schemas.microsoft.com/office/drawing/2014/main" id="{EEE7835F-51E7-4D2C-A1F7-B190AC0017CD}"/>
              </a:ext>
            </a:extLst>
          </p:cNvPr>
          <p:cNvSpPr txBox="1"/>
          <p:nvPr/>
        </p:nvSpPr>
        <p:spPr>
          <a:xfrm>
            <a:off x="905546" y="234948"/>
            <a:ext cx="3472665" cy="584775"/>
          </a:xfrm>
          <a:prstGeom prst="rect">
            <a:avLst/>
          </a:prstGeom>
          <a:noFill/>
        </p:spPr>
        <p:txBody>
          <a:bodyPr wrap="square" rtlCol="0">
            <a:spAutoFit/>
          </a:bodyPr>
          <a:lstStyle/>
          <a:p>
            <a:r>
              <a:rPr lang="zh-CN" altLang="en-US" sz="3200" b="1" dirty="0"/>
              <a:t>评价措施</a:t>
            </a:r>
          </a:p>
        </p:txBody>
      </p:sp>
      <p:pic>
        <p:nvPicPr>
          <p:cNvPr id="13" name="图片 12">
            <a:extLst>
              <a:ext uri="{FF2B5EF4-FFF2-40B4-BE49-F238E27FC236}">
                <a16:creationId xmlns:a16="http://schemas.microsoft.com/office/drawing/2014/main" id="{EA4FB8E1-9D4D-F589-202C-8245187F7D2D}"/>
              </a:ext>
            </a:extLst>
          </p:cNvPr>
          <p:cNvPicPr>
            <a:picLocks noChangeAspect="1"/>
          </p:cNvPicPr>
          <p:nvPr/>
        </p:nvPicPr>
        <p:blipFill>
          <a:blip r:embed="rId3"/>
          <a:stretch>
            <a:fillRect/>
          </a:stretch>
        </p:blipFill>
        <p:spPr>
          <a:xfrm>
            <a:off x="671381" y="1127442"/>
            <a:ext cx="4127163" cy="2725188"/>
          </a:xfrm>
          <a:prstGeom prst="rect">
            <a:avLst/>
          </a:prstGeom>
        </p:spPr>
      </p:pic>
      <p:pic>
        <p:nvPicPr>
          <p:cNvPr id="17" name="图片 16">
            <a:extLst>
              <a:ext uri="{FF2B5EF4-FFF2-40B4-BE49-F238E27FC236}">
                <a16:creationId xmlns:a16="http://schemas.microsoft.com/office/drawing/2014/main" id="{6042F3E8-4507-CE6C-758D-4B19F629487C}"/>
              </a:ext>
            </a:extLst>
          </p:cNvPr>
          <p:cNvPicPr>
            <a:picLocks noChangeAspect="1"/>
          </p:cNvPicPr>
          <p:nvPr/>
        </p:nvPicPr>
        <p:blipFill>
          <a:blip r:embed="rId4"/>
          <a:stretch>
            <a:fillRect/>
          </a:stretch>
        </p:blipFill>
        <p:spPr>
          <a:xfrm>
            <a:off x="622612" y="3852630"/>
            <a:ext cx="4224699" cy="2797760"/>
          </a:xfrm>
          <a:prstGeom prst="rect">
            <a:avLst/>
          </a:prstGeom>
        </p:spPr>
      </p:pic>
      <p:pic>
        <p:nvPicPr>
          <p:cNvPr id="19" name="图片 18">
            <a:extLst>
              <a:ext uri="{FF2B5EF4-FFF2-40B4-BE49-F238E27FC236}">
                <a16:creationId xmlns:a16="http://schemas.microsoft.com/office/drawing/2014/main" id="{D22DDD3C-6F9E-E690-39A0-A9596CE56BB3}"/>
              </a:ext>
            </a:extLst>
          </p:cNvPr>
          <p:cNvPicPr>
            <a:picLocks noChangeAspect="1"/>
          </p:cNvPicPr>
          <p:nvPr/>
        </p:nvPicPr>
        <p:blipFill>
          <a:blip r:embed="rId5"/>
          <a:stretch>
            <a:fillRect/>
          </a:stretch>
        </p:blipFill>
        <p:spPr>
          <a:xfrm>
            <a:off x="5865882" y="3739906"/>
            <a:ext cx="4385752" cy="2946282"/>
          </a:xfrm>
          <a:prstGeom prst="rect">
            <a:avLst/>
          </a:prstGeom>
        </p:spPr>
      </p:pic>
    </p:spTree>
    <p:extLst>
      <p:ext uri="{BB962C8B-B14F-4D97-AF65-F5344CB8AC3E}">
        <p14:creationId xmlns:p14="http://schemas.microsoft.com/office/powerpoint/2010/main" val="2742406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1378302"/>
            <a:ext cx="10154426" cy="476789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202776FE-09E7-45F5-9232-B7104937FD66}"/>
              </a:ext>
            </a:extLst>
          </p:cNvPr>
          <p:cNvSpPr/>
          <p:nvPr/>
        </p:nvSpPr>
        <p:spPr>
          <a:xfrm>
            <a:off x="1026407" y="1395302"/>
            <a:ext cx="10154426" cy="5080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5" name="文本框 4">
            <a:extLst>
              <a:ext uri="{FF2B5EF4-FFF2-40B4-BE49-F238E27FC236}">
                <a16:creationId xmlns:a16="http://schemas.microsoft.com/office/drawing/2014/main" id="{EF0AFB15-4128-4BA3-9483-68BC5F016613}"/>
              </a:ext>
            </a:extLst>
          </p:cNvPr>
          <p:cNvSpPr txBox="1"/>
          <p:nvPr/>
        </p:nvSpPr>
        <p:spPr>
          <a:xfrm>
            <a:off x="1375928" y="1463102"/>
            <a:ext cx="5153460" cy="464962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dirty="0"/>
              <a:t>参与者以不同的方法提取特征曲线，这些方法通常是为更一般的项目量身定制的。根据设计选择的不同，结果在精度、灵敏度和整体质量方面各不相同。事实上，没有一种方法在一般情况下脱颖而出，</a:t>
            </a:r>
            <a:r>
              <a:rPr lang="zh-CN" altLang="en-US" b="1" dirty="0"/>
              <a:t>根据不同的应用需求，这些方法具有自己的特点。</a:t>
            </a:r>
            <a:endParaRPr lang="en-US" altLang="zh-CN" b="1" dirty="0"/>
          </a:p>
          <a:p>
            <a:endParaRPr lang="en-US" altLang="zh-CN" b="1" dirty="0"/>
          </a:p>
          <a:p>
            <a:r>
              <a:rPr lang="zh-CN" altLang="en-US" b="1" dirty="0"/>
              <a:t>在模型的最强特征，即弯曲方面，</a:t>
            </a:r>
            <a:r>
              <a:rPr lang="en-US" altLang="zh-CN" b="1" dirty="0"/>
              <a:t>SBSE</a:t>
            </a:r>
            <a:r>
              <a:rPr lang="zh-CN" altLang="en-US" b="1" dirty="0"/>
              <a:t>提供了相关特征曲线的快速整体预览，对噪声相当鲁棒。</a:t>
            </a:r>
            <a:r>
              <a:rPr lang="zh-CN" altLang="en-US" dirty="0"/>
              <a:t>如图所示，即使在存在采集噪声的情况下，</a:t>
            </a:r>
            <a:r>
              <a:rPr lang="en-US" altLang="zh-CN" dirty="0"/>
              <a:t>SBSE</a:t>
            </a:r>
            <a:r>
              <a:rPr lang="zh-CN" altLang="en-US" dirty="0"/>
              <a:t>也能够提取连接的特征曲线，并且具有很高的精度。</a:t>
            </a:r>
            <a:endParaRPr lang="zh-CN" altLang="en-US" dirty="0">
              <a:solidFill>
                <a:schemeClr val="tx1"/>
              </a:solidFill>
              <a:latin typeface="+mn-ea"/>
            </a:endParaRPr>
          </a:p>
        </p:txBody>
      </p:sp>
      <p:sp>
        <p:nvSpPr>
          <p:cNvPr id="6" name="文本框 5">
            <a:extLst>
              <a:ext uri="{FF2B5EF4-FFF2-40B4-BE49-F238E27FC236}">
                <a16:creationId xmlns:a16="http://schemas.microsoft.com/office/drawing/2014/main" id="{9D842088-7D93-4DE6-93F3-BC7CE79DB9CE}"/>
              </a:ext>
            </a:extLst>
          </p:cNvPr>
          <p:cNvSpPr txBox="1"/>
          <p:nvPr/>
        </p:nvSpPr>
        <p:spPr>
          <a:xfrm>
            <a:off x="905546" y="234948"/>
            <a:ext cx="3472665" cy="584775"/>
          </a:xfrm>
          <a:prstGeom prst="rect">
            <a:avLst/>
          </a:prstGeom>
          <a:noFill/>
        </p:spPr>
        <p:txBody>
          <a:bodyPr wrap="square" rtlCol="0">
            <a:spAutoFit/>
          </a:bodyPr>
          <a:lstStyle/>
          <a:p>
            <a:r>
              <a:rPr lang="zh-CN" altLang="en-US" sz="3200" b="1" dirty="0"/>
              <a:t>结果分析</a:t>
            </a:r>
            <a:r>
              <a:rPr lang="en-US" altLang="zh-CN" sz="3200" b="1" dirty="0"/>
              <a:t>-SBSE</a:t>
            </a:r>
            <a:endParaRPr lang="zh-CN" altLang="en-US" sz="3200" b="1" dirty="0"/>
          </a:p>
        </p:txBody>
      </p:sp>
      <p:pic>
        <p:nvPicPr>
          <p:cNvPr id="8" name="图片 7">
            <a:extLst>
              <a:ext uri="{FF2B5EF4-FFF2-40B4-BE49-F238E27FC236}">
                <a16:creationId xmlns:a16="http://schemas.microsoft.com/office/drawing/2014/main" id="{02F804C2-9892-E552-B271-0784C5C1B4D0}"/>
              </a:ext>
            </a:extLst>
          </p:cNvPr>
          <p:cNvPicPr>
            <a:picLocks noChangeAspect="1"/>
          </p:cNvPicPr>
          <p:nvPr/>
        </p:nvPicPr>
        <p:blipFill>
          <a:blip r:embed="rId2"/>
          <a:stretch>
            <a:fillRect/>
          </a:stretch>
        </p:blipFill>
        <p:spPr>
          <a:xfrm>
            <a:off x="6715338" y="1479945"/>
            <a:ext cx="3525079" cy="4564611"/>
          </a:xfrm>
          <a:prstGeom prst="rect">
            <a:avLst/>
          </a:prstGeom>
        </p:spPr>
      </p:pic>
    </p:spTree>
    <p:extLst>
      <p:ext uri="{BB962C8B-B14F-4D97-AF65-F5344CB8AC3E}">
        <p14:creationId xmlns:p14="http://schemas.microsoft.com/office/powerpoint/2010/main" val="709075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1378302"/>
            <a:ext cx="10154426" cy="476789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202776FE-09E7-45F5-9232-B7104937FD66}"/>
              </a:ext>
            </a:extLst>
          </p:cNvPr>
          <p:cNvSpPr/>
          <p:nvPr/>
        </p:nvSpPr>
        <p:spPr>
          <a:xfrm>
            <a:off x="1026407" y="1395302"/>
            <a:ext cx="10154426" cy="5080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5" name="文本框 4">
            <a:extLst>
              <a:ext uri="{FF2B5EF4-FFF2-40B4-BE49-F238E27FC236}">
                <a16:creationId xmlns:a16="http://schemas.microsoft.com/office/drawing/2014/main" id="{EF0AFB15-4128-4BA3-9483-68BC5F016613}"/>
              </a:ext>
            </a:extLst>
          </p:cNvPr>
          <p:cNvSpPr txBox="1"/>
          <p:nvPr/>
        </p:nvSpPr>
        <p:spPr>
          <a:xfrm>
            <a:off x="1375928" y="1463102"/>
            <a:ext cx="4789467" cy="464962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en-US" altLang="zh-CN" b="1" dirty="0"/>
              <a:t>PMCV</a:t>
            </a:r>
            <a:r>
              <a:rPr lang="zh-CN" altLang="en-US" b="1" dirty="0"/>
              <a:t>在提取过程中具有极高的的精度。</a:t>
            </a:r>
            <a:r>
              <a:rPr lang="zh-CN" altLang="en-US" dirty="0"/>
              <a:t>这种精度对于识别共享连接特征曲线的不同特征可能是理想的。</a:t>
            </a:r>
            <a:endParaRPr lang="en-US" altLang="zh-CN" dirty="0"/>
          </a:p>
          <a:p>
            <a:r>
              <a:rPr lang="zh-CN" altLang="en-US" dirty="0"/>
              <a:t>右图显示了该方法如何能够分离具有不同特征曲线的网格的</a:t>
            </a:r>
            <a:r>
              <a:rPr lang="en-US" altLang="zh-CN" dirty="0"/>
              <a:t>L</a:t>
            </a:r>
            <a:r>
              <a:rPr lang="zh-CN" altLang="en-US" dirty="0"/>
              <a:t>形凸块。它通常检测到比在地面事实中选择的特征曲线更多的特征曲线。</a:t>
            </a:r>
            <a:endParaRPr lang="en-US" altLang="zh-CN" dirty="0"/>
          </a:p>
          <a:p>
            <a:r>
              <a:rPr lang="zh-CN" altLang="en-US" b="1" dirty="0"/>
              <a:t>主要原因是此方法提取了数学意义上的谷值和波峰线集，而 </a:t>
            </a:r>
            <a:r>
              <a:rPr lang="en-US" altLang="zh-CN" b="1" dirty="0" err="1"/>
              <a:t>groundtruth</a:t>
            </a:r>
            <a:r>
              <a:rPr lang="en-US" altLang="zh-CN" b="1" dirty="0"/>
              <a:t> </a:t>
            </a:r>
            <a:r>
              <a:rPr lang="zh-CN" altLang="en-US" b="1" dirty="0"/>
              <a:t>侧重于用户指定的子集。</a:t>
            </a:r>
            <a:r>
              <a:rPr lang="en-US" altLang="zh-CN" dirty="0"/>
              <a:t>3D </a:t>
            </a:r>
            <a:r>
              <a:rPr lang="zh-CN" altLang="en-US" dirty="0"/>
              <a:t>曲线生成也可能在非各向异性区域（如拐角）停止。在这种情况下，一条要素线被分成几条曲线。</a:t>
            </a:r>
            <a:endParaRPr lang="zh-CN" altLang="en-US" dirty="0">
              <a:solidFill>
                <a:schemeClr val="tx1"/>
              </a:solidFill>
              <a:latin typeface="+mn-ea"/>
            </a:endParaRPr>
          </a:p>
        </p:txBody>
      </p:sp>
      <p:sp>
        <p:nvSpPr>
          <p:cNvPr id="6" name="文本框 5">
            <a:extLst>
              <a:ext uri="{FF2B5EF4-FFF2-40B4-BE49-F238E27FC236}">
                <a16:creationId xmlns:a16="http://schemas.microsoft.com/office/drawing/2014/main" id="{9D842088-7D93-4DE6-93F3-BC7CE79DB9CE}"/>
              </a:ext>
            </a:extLst>
          </p:cNvPr>
          <p:cNvSpPr txBox="1"/>
          <p:nvPr/>
        </p:nvSpPr>
        <p:spPr>
          <a:xfrm>
            <a:off x="905546" y="234948"/>
            <a:ext cx="3472665" cy="584775"/>
          </a:xfrm>
          <a:prstGeom prst="rect">
            <a:avLst/>
          </a:prstGeom>
          <a:noFill/>
        </p:spPr>
        <p:txBody>
          <a:bodyPr wrap="square" rtlCol="0">
            <a:spAutoFit/>
          </a:bodyPr>
          <a:lstStyle/>
          <a:p>
            <a:r>
              <a:rPr lang="zh-CN" altLang="en-US" sz="3200" b="1" dirty="0"/>
              <a:t>结果分析</a:t>
            </a:r>
            <a:r>
              <a:rPr lang="en-US" altLang="zh-CN" sz="3200" b="1" dirty="0"/>
              <a:t>-PMCV</a:t>
            </a:r>
            <a:endParaRPr lang="zh-CN" altLang="en-US" sz="3200" b="1" dirty="0"/>
          </a:p>
        </p:txBody>
      </p:sp>
      <p:pic>
        <p:nvPicPr>
          <p:cNvPr id="9" name="图片 8">
            <a:extLst>
              <a:ext uri="{FF2B5EF4-FFF2-40B4-BE49-F238E27FC236}">
                <a16:creationId xmlns:a16="http://schemas.microsoft.com/office/drawing/2014/main" id="{83B8B609-8ED1-9333-B3BC-B464C24BF604}"/>
              </a:ext>
            </a:extLst>
          </p:cNvPr>
          <p:cNvPicPr>
            <a:picLocks noChangeAspect="1"/>
          </p:cNvPicPr>
          <p:nvPr/>
        </p:nvPicPr>
        <p:blipFill>
          <a:blip r:embed="rId2"/>
          <a:stretch>
            <a:fillRect/>
          </a:stretch>
        </p:blipFill>
        <p:spPr>
          <a:xfrm>
            <a:off x="6433750" y="4043201"/>
            <a:ext cx="4540351" cy="1892462"/>
          </a:xfrm>
          <a:prstGeom prst="rect">
            <a:avLst/>
          </a:prstGeom>
        </p:spPr>
      </p:pic>
      <p:sp>
        <p:nvSpPr>
          <p:cNvPr id="10" name="文本框 9">
            <a:extLst>
              <a:ext uri="{FF2B5EF4-FFF2-40B4-BE49-F238E27FC236}">
                <a16:creationId xmlns:a16="http://schemas.microsoft.com/office/drawing/2014/main" id="{C1207379-78C4-573F-8749-C91DEA29D743}"/>
              </a:ext>
            </a:extLst>
          </p:cNvPr>
          <p:cNvSpPr txBox="1"/>
          <p:nvPr/>
        </p:nvSpPr>
        <p:spPr>
          <a:xfrm>
            <a:off x="6709040" y="1420702"/>
            <a:ext cx="3580168" cy="2489034"/>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en-US" altLang="zh-CN" b="1" dirty="0"/>
              <a:t>PMCV</a:t>
            </a:r>
            <a:r>
              <a:rPr lang="zh-CN" altLang="en-US" b="1" dirty="0"/>
              <a:t>提供的特征线通常比地面中的特征线粗。</a:t>
            </a:r>
            <a:r>
              <a:rPr lang="zh-CN" altLang="en-US" dirty="0"/>
              <a:t>如果需要，可以通过减少用于曲线投票的距离来获得更细的线集，尽管可以通过这种方式丢弃代表性特征。</a:t>
            </a:r>
            <a:endParaRPr lang="zh-CN" altLang="en-US" dirty="0">
              <a:solidFill>
                <a:schemeClr val="tx1"/>
              </a:solidFill>
              <a:latin typeface="+mn-ea"/>
            </a:endParaRPr>
          </a:p>
        </p:txBody>
      </p:sp>
    </p:spTree>
    <p:extLst>
      <p:ext uri="{BB962C8B-B14F-4D97-AF65-F5344CB8AC3E}">
        <p14:creationId xmlns:p14="http://schemas.microsoft.com/office/powerpoint/2010/main" val="318475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1378302"/>
            <a:ext cx="10154426" cy="476789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202776FE-09E7-45F5-9232-B7104937FD66}"/>
              </a:ext>
            </a:extLst>
          </p:cNvPr>
          <p:cNvSpPr/>
          <p:nvPr/>
        </p:nvSpPr>
        <p:spPr>
          <a:xfrm>
            <a:off x="1026407" y="1395302"/>
            <a:ext cx="10154426" cy="5080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5" name="文本框 4">
            <a:extLst>
              <a:ext uri="{FF2B5EF4-FFF2-40B4-BE49-F238E27FC236}">
                <a16:creationId xmlns:a16="http://schemas.microsoft.com/office/drawing/2014/main" id="{EF0AFB15-4128-4BA3-9483-68BC5F016613}"/>
              </a:ext>
            </a:extLst>
          </p:cNvPr>
          <p:cNvSpPr txBox="1"/>
          <p:nvPr/>
        </p:nvSpPr>
        <p:spPr>
          <a:xfrm>
            <a:off x="1375928" y="1749348"/>
            <a:ext cx="9042820" cy="392551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000" dirty="0">
                <a:solidFill>
                  <a:schemeClr val="tx1"/>
                </a:solidFill>
                <a:latin typeface="+mn-ea"/>
              </a:rPr>
              <a:t>本阅读报告基于</a:t>
            </a:r>
            <a:r>
              <a:rPr lang="en-US" altLang="zh-CN" sz="2000" dirty="0" err="1">
                <a:solidFill>
                  <a:schemeClr val="tx1"/>
                </a:solidFill>
                <a:latin typeface="+mn-ea"/>
              </a:rPr>
              <a:t>Eurographics</a:t>
            </a:r>
            <a:r>
              <a:rPr lang="en-US" altLang="zh-CN" sz="2000" dirty="0">
                <a:solidFill>
                  <a:schemeClr val="tx1"/>
                </a:solidFill>
                <a:latin typeface="+mn-ea"/>
              </a:rPr>
              <a:t> Workshop on 3D Object Retrieval (2019)</a:t>
            </a:r>
            <a:r>
              <a:rPr lang="zh-CN" altLang="en-US" sz="2000" dirty="0">
                <a:solidFill>
                  <a:schemeClr val="tx1"/>
                </a:solidFill>
                <a:latin typeface="+mn-ea"/>
              </a:rPr>
              <a:t>的论文</a:t>
            </a:r>
            <a:r>
              <a:rPr lang="en-US" altLang="zh-CN" sz="2000" dirty="0">
                <a:solidFill>
                  <a:schemeClr val="tx1"/>
                </a:solidFill>
                <a:latin typeface="+mn-ea"/>
              </a:rPr>
              <a:t>《SHREC‘19 track: Feature Curve Extraction on Triangle Meshes》</a:t>
            </a:r>
            <a:r>
              <a:rPr lang="zh-CN" altLang="en-US" sz="2000" dirty="0">
                <a:solidFill>
                  <a:schemeClr val="tx1"/>
                </a:solidFill>
                <a:latin typeface="+mn-ea"/>
              </a:rPr>
              <a:t>。该论文不同寻常之处在于，其并非一篇典型的研究性学术论文，而是作为第</a:t>
            </a:r>
            <a:r>
              <a:rPr lang="en-US" altLang="zh-CN" sz="2000" dirty="0">
                <a:solidFill>
                  <a:schemeClr val="tx1"/>
                </a:solidFill>
                <a:latin typeface="+mn-ea"/>
              </a:rPr>
              <a:t>19</a:t>
            </a:r>
            <a:r>
              <a:rPr lang="zh-CN" altLang="en-US" sz="2000" dirty="0">
                <a:solidFill>
                  <a:schemeClr val="tx1"/>
                </a:solidFill>
                <a:latin typeface="+mn-ea"/>
              </a:rPr>
              <a:t>届</a:t>
            </a:r>
            <a:r>
              <a:rPr lang="en-US" altLang="zh-CN" sz="2000" dirty="0">
                <a:solidFill>
                  <a:schemeClr val="tx1"/>
                </a:solidFill>
                <a:latin typeface="+mn-ea"/>
              </a:rPr>
              <a:t>SHREC</a:t>
            </a:r>
            <a:r>
              <a:rPr lang="zh-CN" altLang="en-US" sz="2000" dirty="0">
                <a:solidFill>
                  <a:schemeClr val="tx1"/>
                </a:solidFill>
                <a:latin typeface="+mn-ea"/>
              </a:rPr>
              <a:t>比赛的结赛总结论文。</a:t>
            </a:r>
            <a:r>
              <a:rPr lang="en-US" altLang="zh-CN" sz="2000" dirty="0">
                <a:solidFill>
                  <a:schemeClr val="tx1"/>
                </a:solidFill>
                <a:latin typeface="+mn-ea"/>
              </a:rPr>
              <a:t>SHREC </a:t>
            </a:r>
            <a:r>
              <a:rPr lang="zh-CN" altLang="en-US" sz="2000" dirty="0">
                <a:solidFill>
                  <a:schemeClr val="tx1"/>
                </a:solidFill>
                <a:latin typeface="+mn-ea"/>
              </a:rPr>
              <a:t>全称 </a:t>
            </a:r>
            <a:r>
              <a:rPr lang="en-US" altLang="zh-CN" sz="2000" dirty="0" err="1">
                <a:solidFill>
                  <a:schemeClr val="tx1"/>
                </a:solidFill>
                <a:latin typeface="+mn-ea"/>
              </a:rPr>
              <a:t>SHape</a:t>
            </a:r>
            <a:r>
              <a:rPr lang="en-US" altLang="zh-CN" sz="2000" dirty="0">
                <a:solidFill>
                  <a:schemeClr val="tx1"/>
                </a:solidFill>
                <a:latin typeface="+mn-ea"/>
              </a:rPr>
              <a:t> </a:t>
            </a:r>
            <a:r>
              <a:rPr lang="en-US" altLang="zh-CN" sz="2000" dirty="0" err="1">
                <a:solidFill>
                  <a:schemeClr val="tx1"/>
                </a:solidFill>
                <a:latin typeface="+mn-ea"/>
              </a:rPr>
              <a:t>REtrieval</a:t>
            </a:r>
            <a:r>
              <a:rPr lang="en-US" altLang="zh-CN" sz="2000" dirty="0">
                <a:solidFill>
                  <a:schemeClr val="tx1"/>
                </a:solidFill>
                <a:latin typeface="+mn-ea"/>
              </a:rPr>
              <a:t> Contes</a:t>
            </a:r>
            <a:r>
              <a:rPr lang="zh-CN" altLang="en-US" sz="2000" dirty="0">
                <a:solidFill>
                  <a:schemeClr val="tx1"/>
                </a:solidFill>
                <a:latin typeface="+mn-ea"/>
              </a:rPr>
              <a:t>，是一个 </a:t>
            </a:r>
            <a:r>
              <a:rPr lang="en-US" altLang="zh-CN" sz="2000" dirty="0">
                <a:solidFill>
                  <a:schemeClr val="tx1"/>
                </a:solidFill>
                <a:latin typeface="+mn-ea"/>
              </a:rPr>
              <a:t>3D </a:t>
            </a:r>
            <a:r>
              <a:rPr lang="zh-CN" altLang="en-US" sz="2000" dirty="0">
                <a:solidFill>
                  <a:schemeClr val="tx1"/>
                </a:solidFill>
                <a:latin typeface="+mn-ea"/>
              </a:rPr>
              <a:t>姿态捕捉数据集。</a:t>
            </a:r>
            <a:r>
              <a:rPr lang="zh-CN" altLang="en-US" sz="2000" b="1" dirty="0">
                <a:solidFill>
                  <a:schemeClr val="tx1"/>
                </a:solidFill>
                <a:latin typeface="+mn-ea"/>
              </a:rPr>
              <a:t>这篇论文围绕主题</a:t>
            </a:r>
            <a:r>
              <a:rPr lang="en-US" altLang="zh-CN" sz="2000" b="1" dirty="0">
                <a:solidFill>
                  <a:schemeClr val="tx1"/>
                </a:solidFill>
                <a:latin typeface="+mn-ea"/>
              </a:rPr>
              <a:t>——</a:t>
            </a:r>
            <a:r>
              <a:rPr lang="zh-CN" altLang="en-US" sz="2000" b="1" dirty="0">
                <a:solidFill>
                  <a:schemeClr val="tx1"/>
                </a:solidFill>
                <a:latin typeface="+mn-ea"/>
              </a:rPr>
              <a:t>提取三角曲面的特征曲线</a:t>
            </a:r>
            <a:r>
              <a:rPr lang="zh-CN" altLang="en-US" sz="2000" dirty="0">
                <a:solidFill>
                  <a:schemeClr val="tx1"/>
                </a:solidFill>
                <a:latin typeface="+mn-ea"/>
              </a:rPr>
              <a:t>，要求参赛者利用</a:t>
            </a:r>
            <a:r>
              <a:rPr lang="en-US" altLang="zh-CN" sz="2000" dirty="0">
                <a:solidFill>
                  <a:schemeClr val="tx1"/>
                </a:solidFill>
                <a:latin typeface="+mn-ea"/>
              </a:rPr>
              <a:t>SHREC</a:t>
            </a:r>
            <a:r>
              <a:rPr lang="zh-CN" altLang="en-US" sz="2000" dirty="0">
                <a:solidFill>
                  <a:schemeClr val="tx1"/>
                </a:solidFill>
                <a:latin typeface="+mn-ea"/>
              </a:rPr>
              <a:t>提供的模型，对其模型的特征曲线进行提取并依据其与人工标定的正确特征曲线的近似性判断方法的优秀程度。该论文共总结了</a:t>
            </a:r>
            <a:r>
              <a:rPr lang="en-US" altLang="zh-CN" sz="2000" dirty="0">
                <a:solidFill>
                  <a:schemeClr val="tx1"/>
                </a:solidFill>
                <a:latin typeface="+mn-ea"/>
              </a:rPr>
              <a:t>6</a:t>
            </a:r>
            <a:r>
              <a:rPr lang="zh-CN" altLang="en-US" sz="2000" dirty="0">
                <a:solidFill>
                  <a:schemeClr val="tx1"/>
                </a:solidFill>
                <a:latin typeface="+mn-ea"/>
              </a:rPr>
              <a:t>组参赛者的</a:t>
            </a:r>
            <a:r>
              <a:rPr lang="en-US" altLang="zh-CN" sz="2000" b="1" dirty="0">
                <a:solidFill>
                  <a:schemeClr val="tx1"/>
                </a:solidFill>
                <a:latin typeface="+mn-ea"/>
              </a:rPr>
              <a:t>4</a:t>
            </a:r>
            <a:r>
              <a:rPr lang="zh-CN" altLang="en-US" sz="2000" b="1" dirty="0">
                <a:solidFill>
                  <a:schemeClr val="tx1"/>
                </a:solidFill>
                <a:latin typeface="+mn-ea"/>
              </a:rPr>
              <a:t>种优秀的提取特征曲线的方法</a:t>
            </a:r>
            <a:r>
              <a:rPr lang="zh-CN" altLang="en-US" sz="2000" dirty="0">
                <a:solidFill>
                  <a:schemeClr val="tx1"/>
                </a:solidFill>
                <a:latin typeface="+mn-ea"/>
              </a:rPr>
              <a:t>。</a:t>
            </a:r>
          </a:p>
        </p:txBody>
      </p:sp>
      <p:sp>
        <p:nvSpPr>
          <p:cNvPr id="6" name="文本框 5">
            <a:extLst>
              <a:ext uri="{FF2B5EF4-FFF2-40B4-BE49-F238E27FC236}">
                <a16:creationId xmlns:a16="http://schemas.microsoft.com/office/drawing/2014/main" id="{9D842088-7D93-4DE6-93F3-BC7CE79DB9CE}"/>
              </a:ext>
            </a:extLst>
          </p:cNvPr>
          <p:cNvSpPr txBox="1"/>
          <p:nvPr/>
        </p:nvSpPr>
        <p:spPr>
          <a:xfrm>
            <a:off x="947351" y="246607"/>
            <a:ext cx="1310076" cy="584775"/>
          </a:xfrm>
          <a:prstGeom prst="rect">
            <a:avLst/>
          </a:prstGeom>
          <a:noFill/>
        </p:spPr>
        <p:txBody>
          <a:bodyPr wrap="square" rtlCol="0">
            <a:spAutoFit/>
          </a:bodyPr>
          <a:lstStyle/>
          <a:p>
            <a:r>
              <a:rPr lang="zh-CN" altLang="en-US" sz="3200" b="1" dirty="0"/>
              <a:t>总述</a:t>
            </a:r>
          </a:p>
        </p:txBody>
      </p:sp>
    </p:spTree>
    <p:extLst>
      <p:ext uri="{BB962C8B-B14F-4D97-AF65-F5344CB8AC3E}">
        <p14:creationId xmlns:p14="http://schemas.microsoft.com/office/powerpoint/2010/main" val="2547369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1378302"/>
            <a:ext cx="10154426" cy="476789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202776FE-09E7-45F5-9232-B7104937FD66}"/>
              </a:ext>
            </a:extLst>
          </p:cNvPr>
          <p:cNvSpPr/>
          <p:nvPr/>
        </p:nvSpPr>
        <p:spPr>
          <a:xfrm>
            <a:off x="1026407" y="1395302"/>
            <a:ext cx="10154426" cy="5080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5" name="文本框 4">
            <a:extLst>
              <a:ext uri="{FF2B5EF4-FFF2-40B4-BE49-F238E27FC236}">
                <a16:creationId xmlns:a16="http://schemas.microsoft.com/office/drawing/2014/main" id="{EF0AFB15-4128-4BA3-9483-68BC5F016613}"/>
              </a:ext>
            </a:extLst>
          </p:cNvPr>
          <p:cNvSpPr txBox="1"/>
          <p:nvPr/>
        </p:nvSpPr>
        <p:spPr>
          <a:xfrm>
            <a:off x="1375928" y="1463102"/>
            <a:ext cx="4789467" cy="213361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dirty="0"/>
              <a:t>虽然</a:t>
            </a:r>
            <a:r>
              <a:rPr lang="en-US" altLang="zh-CN" dirty="0"/>
              <a:t>PC</a:t>
            </a:r>
            <a:r>
              <a:rPr lang="zh-CN" altLang="en-US" dirty="0"/>
              <a:t>不会将不同特征曲线中的特征顶点分开，但它们几乎总是提供地面实况连接特征曲线顶点的超集。此外，如图下所示，</a:t>
            </a:r>
            <a:r>
              <a:rPr lang="zh-CN" altLang="en-US" b="1" dirty="0"/>
              <a:t>在特征非常尖锐的情况下，这些方法非常精确</a:t>
            </a:r>
            <a:r>
              <a:rPr lang="zh-CN" altLang="en-US" dirty="0"/>
              <a:t>。</a:t>
            </a:r>
            <a:endParaRPr lang="zh-CN" altLang="en-US" dirty="0">
              <a:solidFill>
                <a:schemeClr val="tx1"/>
              </a:solidFill>
              <a:latin typeface="+mn-ea"/>
            </a:endParaRPr>
          </a:p>
        </p:txBody>
      </p:sp>
      <p:sp>
        <p:nvSpPr>
          <p:cNvPr id="6" name="文本框 5">
            <a:extLst>
              <a:ext uri="{FF2B5EF4-FFF2-40B4-BE49-F238E27FC236}">
                <a16:creationId xmlns:a16="http://schemas.microsoft.com/office/drawing/2014/main" id="{9D842088-7D93-4DE6-93F3-BC7CE79DB9CE}"/>
              </a:ext>
            </a:extLst>
          </p:cNvPr>
          <p:cNvSpPr txBox="1"/>
          <p:nvPr/>
        </p:nvSpPr>
        <p:spPr>
          <a:xfrm>
            <a:off x="905546" y="234948"/>
            <a:ext cx="4052217" cy="584775"/>
          </a:xfrm>
          <a:prstGeom prst="rect">
            <a:avLst/>
          </a:prstGeom>
          <a:noFill/>
        </p:spPr>
        <p:txBody>
          <a:bodyPr wrap="square" rtlCol="0">
            <a:spAutoFit/>
          </a:bodyPr>
          <a:lstStyle/>
          <a:p>
            <a:r>
              <a:rPr lang="zh-CN" altLang="en-US" sz="3200" b="1" dirty="0"/>
              <a:t>结果分析</a:t>
            </a:r>
            <a:r>
              <a:rPr lang="en-US" altLang="zh-CN" sz="3200" b="1" dirty="0"/>
              <a:t>-PC</a:t>
            </a:r>
            <a:r>
              <a:rPr lang="zh-CN" altLang="en-US" sz="3200" b="1" dirty="0"/>
              <a:t>和</a:t>
            </a:r>
            <a:r>
              <a:rPr lang="en-US" altLang="zh-CN" sz="3200" b="1" dirty="0"/>
              <a:t>MHT</a:t>
            </a:r>
            <a:endParaRPr lang="zh-CN" altLang="en-US" sz="3200" b="1" dirty="0"/>
          </a:p>
        </p:txBody>
      </p:sp>
      <p:sp>
        <p:nvSpPr>
          <p:cNvPr id="10" name="文本框 9">
            <a:extLst>
              <a:ext uri="{FF2B5EF4-FFF2-40B4-BE49-F238E27FC236}">
                <a16:creationId xmlns:a16="http://schemas.microsoft.com/office/drawing/2014/main" id="{C1207379-78C4-573F-8749-C91DEA29D743}"/>
              </a:ext>
            </a:extLst>
          </p:cNvPr>
          <p:cNvSpPr txBox="1"/>
          <p:nvPr/>
        </p:nvSpPr>
        <p:spPr>
          <a:xfrm>
            <a:off x="6709040" y="1420702"/>
            <a:ext cx="3580168" cy="2128935"/>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en-US" altLang="zh-CN" b="1" dirty="0"/>
              <a:t>MHT</a:t>
            </a:r>
            <a:r>
              <a:rPr lang="zh-CN" altLang="en-US" b="1" dirty="0"/>
              <a:t>在预测和顶点聚类之间取得了良好的平衡，</a:t>
            </a:r>
            <a:r>
              <a:rPr lang="zh-CN" altLang="en-US" dirty="0"/>
              <a:t>它识别了大多数预期的特征曲线，平衡了识别的顶点数量和曲线片段。下图显示了这方面的一个示例。</a:t>
            </a:r>
            <a:endParaRPr lang="zh-CN" altLang="en-US" dirty="0">
              <a:solidFill>
                <a:schemeClr val="tx1"/>
              </a:solidFill>
              <a:latin typeface="+mn-ea"/>
            </a:endParaRPr>
          </a:p>
        </p:txBody>
      </p:sp>
      <p:pic>
        <p:nvPicPr>
          <p:cNvPr id="12" name="图片 11">
            <a:extLst>
              <a:ext uri="{FF2B5EF4-FFF2-40B4-BE49-F238E27FC236}">
                <a16:creationId xmlns:a16="http://schemas.microsoft.com/office/drawing/2014/main" id="{DB992238-51E4-2E94-83DD-642990F886B7}"/>
              </a:ext>
            </a:extLst>
          </p:cNvPr>
          <p:cNvPicPr>
            <a:picLocks noChangeAspect="1"/>
          </p:cNvPicPr>
          <p:nvPr/>
        </p:nvPicPr>
        <p:blipFill>
          <a:blip r:embed="rId2"/>
          <a:stretch>
            <a:fillRect/>
          </a:stretch>
        </p:blipFill>
        <p:spPr>
          <a:xfrm>
            <a:off x="1397081" y="3582673"/>
            <a:ext cx="4355933" cy="2218052"/>
          </a:xfrm>
          <a:prstGeom prst="rect">
            <a:avLst/>
          </a:prstGeom>
        </p:spPr>
      </p:pic>
      <p:pic>
        <p:nvPicPr>
          <p:cNvPr id="14" name="图片 13">
            <a:extLst>
              <a:ext uri="{FF2B5EF4-FFF2-40B4-BE49-F238E27FC236}">
                <a16:creationId xmlns:a16="http://schemas.microsoft.com/office/drawing/2014/main" id="{A8033CE4-0115-71AC-04B6-88ED17BA9AF5}"/>
              </a:ext>
            </a:extLst>
          </p:cNvPr>
          <p:cNvPicPr>
            <a:picLocks noChangeAspect="1"/>
          </p:cNvPicPr>
          <p:nvPr/>
        </p:nvPicPr>
        <p:blipFill>
          <a:blip r:embed="rId3"/>
          <a:stretch>
            <a:fillRect/>
          </a:stretch>
        </p:blipFill>
        <p:spPr>
          <a:xfrm>
            <a:off x="6645746" y="3522712"/>
            <a:ext cx="3891286" cy="2337974"/>
          </a:xfrm>
          <a:prstGeom prst="rect">
            <a:avLst/>
          </a:prstGeom>
        </p:spPr>
      </p:pic>
    </p:spTree>
    <p:extLst>
      <p:ext uri="{BB962C8B-B14F-4D97-AF65-F5344CB8AC3E}">
        <p14:creationId xmlns:p14="http://schemas.microsoft.com/office/powerpoint/2010/main" val="2747203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图形 45">
            <a:extLst>
              <a:ext uri="{FF2B5EF4-FFF2-40B4-BE49-F238E27FC236}">
                <a16:creationId xmlns:a16="http://schemas.microsoft.com/office/drawing/2014/main" id="{8C3074ED-38E6-4DFE-A6F9-73ADFFDD02DE}"/>
              </a:ext>
            </a:extLst>
          </p:cNvPr>
          <p:cNvSpPr/>
          <p:nvPr/>
        </p:nvSpPr>
        <p:spPr>
          <a:xfrm>
            <a:off x="0" y="1131910"/>
            <a:ext cx="12185663" cy="4594179"/>
          </a:xfrm>
          <a:custGeom>
            <a:avLst/>
            <a:gdLst>
              <a:gd name="connsiteX0" fmla="*/ 12191366 w 12185663"/>
              <a:gd name="connsiteY0" fmla="*/ 0 h 4594179"/>
              <a:gd name="connsiteX1" fmla="*/ 0 w 12185663"/>
              <a:gd name="connsiteY1" fmla="*/ 0 h 4594179"/>
              <a:gd name="connsiteX2" fmla="*/ 6970 w 12185663"/>
              <a:gd name="connsiteY2" fmla="*/ 4518771 h 4594179"/>
              <a:gd name="connsiteX3" fmla="*/ 12182495 w 12185663"/>
              <a:gd name="connsiteY3" fmla="*/ 4594813 h 4594179"/>
              <a:gd name="connsiteX4" fmla="*/ 12191366 w 12185663"/>
              <a:gd name="connsiteY4" fmla="*/ 0 h 459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5663" h="4594179">
                <a:moveTo>
                  <a:pt x="12191366" y="0"/>
                </a:moveTo>
                <a:cubicBezTo>
                  <a:pt x="5480063" y="4000421"/>
                  <a:pt x="0" y="0"/>
                  <a:pt x="0" y="0"/>
                </a:cubicBezTo>
                <a:lnTo>
                  <a:pt x="6970" y="4518771"/>
                </a:lnTo>
                <a:cubicBezTo>
                  <a:pt x="6970" y="4518771"/>
                  <a:pt x="5471192" y="594392"/>
                  <a:pt x="12182495" y="4594813"/>
                </a:cubicBezTo>
                <a:lnTo>
                  <a:pt x="12191366" y="0"/>
                </a:lnTo>
                <a:close/>
              </a:path>
            </a:pathLst>
          </a:custGeom>
          <a:gradFill>
            <a:gsLst>
              <a:gs pos="49200">
                <a:srgbClr val="7E0C6E">
                  <a:alpha val="34000"/>
                </a:srgbClr>
              </a:gs>
              <a:gs pos="0">
                <a:srgbClr val="7E0C6E">
                  <a:alpha val="44000"/>
                </a:srgbClr>
              </a:gs>
              <a:gs pos="100000">
                <a:srgbClr val="7E0C6E">
                  <a:alpha val="78000"/>
                </a:srgbClr>
              </a:gs>
            </a:gsLst>
            <a:lin ang="0" scaled="0"/>
          </a:gradFill>
          <a:ln w="6337" cap="flat">
            <a:noFill/>
            <a:prstDash val="solid"/>
            <a:miter/>
          </a:ln>
        </p:spPr>
        <p:txBody>
          <a:bodyPr rtlCol="0" anchor="ctr"/>
          <a:lstStyle/>
          <a:p>
            <a:endParaRPr lang="en-US" dirty="0"/>
          </a:p>
        </p:txBody>
      </p:sp>
      <p:sp>
        <p:nvSpPr>
          <p:cNvPr id="13" name="矩形: 圆角 12">
            <a:extLst>
              <a:ext uri="{FF2B5EF4-FFF2-40B4-BE49-F238E27FC236}">
                <a16:creationId xmlns:a16="http://schemas.microsoft.com/office/drawing/2014/main" id="{0CF17780-DDCC-4BE9-A00E-C35475326A01}"/>
              </a:ext>
            </a:extLst>
          </p:cNvPr>
          <p:cNvSpPr/>
          <p:nvPr/>
        </p:nvSpPr>
        <p:spPr>
          <a:xfrm>
            <a:off x="4709160" y="1398559"/>
            <a:ext cx="2791477" cy="3992780"/>
          </a:xfrm>
          <a:prstGeom prst="roundRect">
            <a:avLst>
              <a:gd name="adj" fmla="val 68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图片 9">
            <a:extLst>
              <a:ext uri="{FF2B5EF4-FFF2-40B4-BE49-F238E27FC236}">
                <a16:creationId xmlns:a16="http://schemas.microsoft.com/office/drawing/2014/main" id="{6195B139-8BB3-44B8-8DFD-803E1E99F1CC}"/>
              </a:ext>
            </a:extLst>
          </p:cNvPr>
          <p:cNvPicPr>
            <a:picLocks noChangeAspect="1"/>
          </p:cNvPicPr>
          <p:nvPr/>
        </p:nvPicPr>
        <p:blipFill>
          <a:blip r:embed="rId2"/>
          <a:srcRect l="33259" t="12657" r="33546" b="3308"/>
          <a:stretch>
            <a:fillRect/>
          </a:stretch>
        </p:blipFill>
        <p:spPr>
          <a:xfrm>
            <a:off x="952808" y="1432609"/>
            <a:ext cx="2791477" cy="3992780"/>
          </a:xfrm>
          <a:custGeom>
            <a:avLst/>
            <a:gdLst>
              <a:gd name="connsiteX0" fmla="*/ 191495 w 2791477"/>
              <a:gd name="connsiteY0" fmla="*/ 0 h 3992780"/>
              <a:gd name="connsiteX1" fmla="*/ 2599982 w 2791477"/>
              <a:gd name="connsiteY1" fmla="*/ 0 h 3992780"/>
              <a:gd name="connsiteX2" fmla="*/ 2791477 w 2791477"/>
              <a:gd name="connsiteY2" fmla="*/ 191495 h 3992780"/>
              <a:gd name="connsiteX3" fmla="*/ 2791477 w 2791477"/>
              <a:gd name="connsiteY3" fmla="*/ 3801285 h 3992780"/>
              <a:gd name="connsiteX4" fmla="*/ 2599982 w 2791477"/>
              <a:gd name="connsiteY4" fmla="*/ 3992780 h 3992780"/>
              <a:gd name="connsiteX5" fmla="*/ 191495 w 2791477"/>
              <a:gd name="connsiteY5" fmla="*/ 3992780 h 3992780"/>
              <a:gd name="connsiteX6" fmla="*/ 0 w 2791477"/>
              <a:gd name="connsiteY6" fmla="*/ 3801285 h 3992780"/>
              <a:gd name="connsiteX7" fmla="*/ 0 w 2791477"/>
              <a:gd name="connsiteY7" fmla="*/ 191495 h 3992780"/>
              <a:gd name="connsiteX8" fmla="*/ 191495 w 2791477"/>
              <a:gd name="connsiteY8" fmla="*/ 0 h 399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1477" h="3992780">
                <a:moveTo>
                  <a:pt x="191495" y="0"/>
                </a:moveTo>
                <a:lnTo>
                  <a:pt x="2599982" y="0"/>
                </a:lnTo>
                <a:cubicBezTo>
                  <a:pt x="2705742" y="0"/>
                  <a:pt x="2791477" y="85735"/>
                  <a:pt x="2791477" y="191495"/>
                </a:cubicBezTo>
                <a:lnTo>
                  <a:pt x="2791477" y="3801285"/>
                </a:lnTo>
                <a:cubicBezTo>
                  <a:pt x="2791477" y="3907045"/>
                  <a:pt x="2705742" y="3992780"/>
                  <a:pt x="2599982" y="3992780"/>
                </a:cubicBezTo>
                <a:lnTo>
                  <a:pt x="191495" y="3992780"/>
                </a:lnTo>
                <a:cubicBezTo>
                  <a:pt x="85735" y="3992780"/>
                  <a:pt x="0" y="3907045"/>
                  <a:pt x="0" y="3801285"/>
                </a:cubicBezTo>
                <a:lnTo>
                  <a:pt x="0" y="191495"/>
                </a:lnTo>
                <a:cubicBezTo>
                  <a:pt x="0" y="85735"/>
                  <a:pt x="85735" y="0"/>
                  <a:pt x="191495" y="0"/>
                </a:cubicBezTo>
                <a:close/>
              </a:path>
            </a:pathLst>
          </a:custGeom>
          <a:scene3d>
            <a:camera prst="isometricOffAxis1Right"/>
            <a:lightRig rig="threePt" dir="t"/>
          </a:scene3d>
        </p:spPr>
      </p:pic>
      <p:pic>
        <p:nvPicPr>
          <p:cNvPr id="11" name="图片 10">
            <a:extLst>
              <a:ext uri="{FF2B5EF4-FFF2-40B4-BE49-F238E27FC236}">
                <a16:creationId xmlns:a16="http://schemas.microsoft.com/office/drawing/2014/main" id="{F80DAB22-C26F-455F-A879-4072E92288E4}"/>
              </a:ext>
            </a:extLst>
          </p:cNvPr>
          <p:cNvPicPr>
            <a:picLocks noChangeAspect="1"/>
          </p:cNvPicPr>
          <p:nvPr/>
        </p:nvPicPr>
        <p:blipFill>
          <a:blip r:embed="rId2"/>
          <a:srcRect l="33259" t="12657" r="33546" b="3308"/>
          <a:stretch>
            <a:fillRect/>
          </a:stretch>
        </p:blipFill>
        <p:spPr>
          <a:xfrm>
            <a:off x="8441376" y="1432609"/>
            <a:ext cx="2791477" cy="3992780"/>
          </a:xfrm>
          <a:custGeom>
            <a:avLst/>
            <a:gdLst>
              <a:gd name="connsiteX0" fmla="*/ 191495 w 2791477"/>
              <a:gd name="connsiteY0" fmla="*/ 0 h 3992780"/>
              <a:gd name="connsiteX1" fmla="*/ 2599982 w 2791477"/>
              <a:gd name="connsiteY1" fmla="*/ 0 h 3992780"/>
              <a:gd name="connsiteX2" fmla="*/ 2791477 w 2791477"/>
              <a:gd name="connsiteY2" fmla="*/ 191495 h 3992780"/>
              <a:gd name="connsiteX3" fmla="*/ 2791477 w 2791477"/>
              <a:gd name="connsiteY3" fmla="*/ 3801285 h 3992780"/>
              <a:gd name="connsiteX4" fmla="*/ 2599982 w 2791477"/>
              <a:gd name="connsiteY4" fmla="*/ 3992780 h 3992780"/>
              <a:gd name="connsiteX5" fmla="*/ 191495 w 2791477"/>
              <a:gd name="connsiteY5" fmla="*/ 3992780 h 3992780"/>
              <a:gd name="connsiteX6" fmla="*/ 0 w 2791477"/>
              <a:gd name="connsiteY6" fmla="*/ 3801285 h 3992780"/>
              <a:gd name="connsiteX7" fmla="*/ 0 w 2791477"/>
              <a:gd name="connsiteY7" fmla="*/ 191495 h 3992780"/>
              <a:gd name="connsiteX8" fmla="*/ 191495 w 2791477"/>
              <a:gd name="connsiteY8" fmla="*/ 0 h 399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1477" h="3992780">
                <a:moveTo>
                  <a:pt x="191495" y="0"/>
                </a:moveTo>
                <a:lnTo>
                  <a:pt x="2599982" y="0"/>
                </a:lnTo>
                <a:cubicBezTo>
                  <a:pt x="2705742" y="0"/>
                  <a:pt x="2791477" y="85735"/>
                  <a:pt x="2791477" y="191495"/>
                </a:cubicBezTo>
                <a:lnTo>
                  <a:pt x="2791477" y="3801285"/>
                </a:lnTo>
                <a:cubicBezTo>
                  <a:pt x="2791477" y="3907045"/>
                  <a:pt x="2705742" y="3992780"/>
                  <a:pt x="2599982" y="3992780"/>
                </a:cubicBezTo>
                <a:lnTo>
                  <a:pt x="191495" y="3992780"/>
                </a:lnTo>
                <a:cubicBezTo>
                  <a:pt x="85735" y="3992780"/>
                  <a:pt x="0" y="3907045"/>
                  <a:pt x="0" y="3801285"/>
                </a:cubicBezTo>
                <a:lnTo>
                  <a:pt x="0" y="191495"/>
                </a:lnTo>
                <a:cubicBezTo>
                  <a:pt x="0" y="85735"/>
                  <a:pt x="85735" y="0"/>
                  <a:pt x="191495" y="0"/>
                </a:cubicBezTo>
                <a:close/>
              </a:path>
            </a:pathLst>
          </a:custGeom>
          <a:scene3d>
            <a:camera prst="isometricOffAxis2Left"/>
            <a:lightRig rig="threePt" dir="t"/>
          </a:scene3d>
        </p:spPr>
      </p:pic>
      <p:sp>
        <p:nvSpPr>
          <p:cNvPr id="14" name="文本框 13">
            <a:extLst>
              <a:ext uri="{FF2B5EF4-FFF2-40B4-BE49-F238E27FC236}">
                <a16:creationId xmlns:a16="http://schemas.microsoft.com/office/drawing/2014/main" id="{2FB9375D-DAC6-44CD-BD97-6D35881BAE0F}"/>
              </a:ext>
            </a:extLst>
          </p:cNvPr>
          <p:cNvSpPr txBox="1"/>
          <p:nvPr/>
        </p:nvSpPr>
        <p:spPr>
          <a:xfrm>
            <a:off x="4785060" y="1466661"/>
            <a:ext cx="2715577" cy="3929428"/>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dirty="0">
                <a:solidFill>
                  <a:schemeClr val="tx1"/>
                </a:solidFill>
                <a:latin typeface="+mn-ea"/>
              </a:rPr>
              <a:t>参与者提出的特征曲线与地面事实中的特征曲线之间的主要对比是由于它的定义，</a:t>
            </a:r>
            <a:r>
              <a:rPr lang="zh-CN" altLang="en-US" b="1" dirty="0">
                <a:solidFill>
                  <a:schemeClr val="tx1"/>
                </a:solidFill>
                <a:latin typeface="+mn-ea"/>
              </a:rPr>
              <a:t>它受到人类感知的影响</a:t>
            </a:r>
            <a:r>
              <a:rPr lang="zh-CN" altLang="en-US" dirty="0">
                <a:solidFill>
                  <a:schemeClr val="tx1"/>
                </a:solidFill>
                <a:latin typeface="+mn-ea"/>
              </a:rPr>
              <a:t>。尽管如此，所提出的方法强调，随着在这项研究道路上的更多努力，这样的问题将来可以自动化。</a:t>
            </a:r>
          </a:p>
        </p:txBody>
      </p:sp>
      <p:sp>
        <p:nvSpPr>
          <p:cNvPr id="22" name="文本框 21">
            <a:extLst>
              <a:ext uri="{FF2B5EF4-FFF2-40B4-BE49-F238E27FC236}">
                <a16:creationId xmlns:a16="http://schemas.microsoft.com/office/drawing/2014/main" id="{D56C8AC2-B3E3-4533-A48E-84B7856F89EC}"/>
              </a:ext>
            </a:extLst>
          </p:cNvPr>
          <p:cNvSpPr txBox="1"/>
          <p:nvPr/>
        </p:nvSpPr>
        <p:spPr>
          <a:xfrm>
            <a:off x="905546" y="234948"/>
            <a:ext cx="3472665" cy="584775"/>
          </a:xfrm>
          <a:prstGeom prst="rect">
            <a:avLst/>
          </a:prstGeom>
          <a:noFill/>
        </p:spPr>
        <p:txBody>
          <a:bodyPr wrap="square" rtlCol="0">
            <a:spAutoFit/>
          </a:bodyPr>
          <a:lstStyle/>
          <a:p>
            <a:r>
              <a:rPr lang="zh-CN" altLang="en-US" sz="3200" b="1" dirty="0"/>
              <a:t>未来展望</a:t>
            </a:r>
          </a:p>
        </p:txBody>
      </p:sp>
    </p:spTree>
    <p:extLst>
      <p:ext uri="{BB962C8B-B14F-4D97-AF65-F5344CB8AC3E}">
        <p14:creationId xmlns:p14="http://schemas.microsoft.com/office/powerpoint/2010/main" val="209537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D90F526-C065-4369-A4F2-69026DC0E669}"/>
              </a:ext>
            </a:extLst>
          </p:cNvPr>
          <p:cNvGrpSpPr/>
          <p:nvPr/>
        </p:nvGrpSpPr>
        <p:grpSpPr>
          <a:xfrm>
            <a:off x="660571" y="879038"/>
            <a:ext cx="10929154" cy="5099924"/>
            <a:chOff x="911225" y="1005098"/>
            <a:chExt cx="10400314" cy="4853149"/>
          </a:xfrm>
        </p:grpSpPr>
        <p:grpSp>
          <p:nvGrpSpPr>
            <p:cNvPr id="5" name="组合 4">
              <a:extLst>
                <a:ext uri="{FF2B5EF4-FFF2-40B4-BE49-F238E27FC236}">
                  <a16:creationId xmlns:a16="http://schemas.microsoft.com/office/drawing/2014/main" id="{CF49052E-7157-4CDC-ABC9-3A852138B004}"/>
                </a:ext>
              </a:extLst>
            </p:cNvPr>
            <p:cNvGrpSpPr/>
            <p:nvPr/>
          </p:nvGrpSpPr>
          <p:grpSpPr>
            <a:xfrm>
              <a:off x="911226" y="2788294"/>
              <a:ext cx="10400313" cy="3069953"/>
              <a:chOff x="916975" y="2788294"/>
              <a:chExt cx="10400313" cy="3069953"/>
            </a:xfrm>
          </p:grpSpPr>
          <p:grpSp>
            <p:nvGrpSpPr>
              <p:cNvPr id="25" name="组合 24">
                <a:extLst>
                  <a:ext uri="{FF2B5EF4-FFF2-40B4-BE49-F238E27FC236}">
                    <a16:creationId xmlns:a16="http://schemas.microsoft.com/office/drawing/2014/main" id="{3C74EEEE-8615-462D-95E9-4368EF9DABFB}"/>
                  </a:ext>
                </a:extLst>
              </p:cNvPr>
              <p:cNvGrpSpPr/>
              <p:nvPr/>
            </p:nvGrpSpPr>
            <p:grpSpPr>
              <a:xfrm rot="10800000">
                <a:off x="6171897" y="2788294"/>
                <a:ext cx="5145391" cy="3033950"/>
                <a:chOff x="1828179" y="1749490"/>
                <a:chExt cx="5145391" cy="3033950"/>
              </a:xfrm>
            </p:grpSpPr>
            <p:sp>
              <p:nvSpPr>
                <p:cNvPr id="35" name="矩形 34">
                  <a:extLst>
                    <a:ext uri="{FF2B5EF4-FFF2-40B4-BE49-F238E27FC236}">
                      <a16:creationId xmlns:a16="http://schemas.microsoft.com/office/drawing/2014/main" id="{528B2F1A-022C-4C53-9A21-8863962E2194}"/>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6" name="矩形 35">
                  <a:extLst>
                    <a:ext uri="{FF2B5EF4-FFF2-40B4-BE49-F238E27FC236}">
                      <a16:creationId xmlns:a16="http://schemas.microsoft.com/office/drawing/2014/main" id="{5E9F7BDD-CCFC-4436-A24C-EE0BF4864B87}"/>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7" name="矩形 36">
                  <a:extLst>
                    <a:ext uri="{FF2B5EF4-FFF2-40B4-BE49-F238E27FC236}">
                      <a16:creationId xmlns:a16="http://schemas.microsoft.com/office/drawing/2014/main" id="{B8BE2D0D-E41E-44B1-BB1A-818F19845DBB}"/>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8" name="矩形 37">
                  <a:extLst>
                    <a:ext uri="{FF2B5EF4-FFF2-40B4-BE49-F238E27FC236}">
                      <a16:creationId xmlns:a16="http://schemas.microsoft.com/office/drawing/2014/main" id="{5A0779A0-490B-4711-BE69-21FEC14A60C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9" name="直接连接符 38">
                  <a:extLst>
                    <a:ext uri="{FF2B5EF4-FFF2-40B4-BE49-F238E27FC236}">
                      <a16:creationId xmlns:a16="http://schemas.microsoft.com/office/drawing/2014/main" id="{3E890BC4-417F-4564-B442-3D5C6E34E54A}"/>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4FA5BEE-6126-45B4-981C-0C56E79B54E3}"/>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FB0417B-CAE7-4706-BFC9-925508D468A6}"/>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917A477D-A525-4233-ACA7-A432A5633340}"/>
                    </a:ext>
                  </a:extLst>
                </p:cNvPr>
                <p:cNvCxnSpPr/>
                <p:nvPr/>
              </p:nvCxnSpPr>
              <p:spPr>
                <a:xfrm flipV="1">
                  <a:off x="1839961" y="2315545"/>
                  <a:ext cx="0" cy="2467895"/>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4F85447C-CBA8-4147-B1F1-53D587A55F78}"/>
                  </a:ext>
                </a:extLst>
              </p:cNvPr>
              <p:cNvGrpSpPr/>
              <p:nvPr/>
            </p:nvGrpSpPr>
            <p:grpSpPr>
              <a:xfrm rot="16200000">
                <a:off x="2151902" y="1838249"/>
                <a:ext cx="2785071" cy="5254925"/>
                <a:chOff x="1828099" y="1747039"/>
                <a:chExt cx="2785071" cy="5254925"/>
              </a:xfrm>
            </p:grpSpPr>
            <p:sp>
              <p:nvSpPr>
                <p:cNvPr id="27" name="矩形 26">
                  <a:extLst>
                    <a:ext uri="{FF2B5EF4-FFF2-40B4-BE49-F238E27FC236}">
                      <a16:creationId xmlns:a16="http://schemas.microsoft.com/office/drawing/2014/main" id="{C60EBA93-5F86-4603-96C6-0BA3C2DCDA15}"/>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8" name="矩形 27">
                  <a:extLst>
                    <a:ext uri="{FF2B5EF4-FFF2-40B4-BE49-F238E27FC236}">
                      <a16:creationId xmlns:a16="http://schemas.microsoft.com/office/drawing/2014/main" id="{FAD288EB-9FAD-45C0-A61C-5E9163D360F0}"/>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9" name="矩形 28">
                  <a:extLst>
                    <a:ext uri="{FF2B5EF4-FFF2-40B4-BE49-F238E27FC236}">
                      <a16:creationId xmlns:a16="http://schemas.microsoft.com/office/drawing/2014/main" id="{6BCBECDB-00F4-418A-944F-B7FE7B8BC827}"/>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30" name="矩形 29">
                  <a:extLst>
                    <a:ext uri="{FF2B5EF4-FFF2-40B4-BE49-F238E27FC236}">
                      <a16:creationId xmlns:a16="http://schemas.microsoft.com/office/drawing/2014/main" id="{1ABC5ECE-B4AE-42E4-8C0B-643DC2508F3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31" name="直接连接符 30">
                  <a:extLst>
                    <a:ext uri="{FF2B5EF4-FFF2-40B4-BE49-F238E27FC236}">
                      <a16:creationId xmlns:a16="http://schemas.microsoft.com/office/drawing/2014/main" id="{0F6A52D5-BCB4-41B3-B001-D669801D4E38}"/>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C4EF290-4F62-41F6-A5C9-D879BB23D3E0}"/>
                    </a:ext>
                  </a:extLst>
                </p:cNvPr>
                <p:cNvCxnSpPr/>
                <p:nvPr/>
              </p:nvCxnSpPr>
              <p:spPr>
                <a:xfrm rot="5400000" flipH="1" flipV="1">
                  <a:off x="3492338" y="626207"/>
                  <a:ext cx="0" cy="2241664"/>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2FAFB1E-444C-42B3-A1A3-DB3A925F391C}"/>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238009C-12E3-471C-881C-1E3F8219E07E}"/>
                    </a:ext>
                  </a:extLst>
                </p:cNvPr>
                <p:cNvCxnSpPr/>
                <p:nvPr/>
              </p:nvCxnSpPr>
              <p:spPr>
                <a:xfrm rot="5400000" flipH="1">
                  <a:off x="-507010" y="4630856"/>
                  <a:ext cx="4706217" cy="3600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nvGrpSpPr>
            <p:cNvPr id="6" name="组合 5">
              <a:extLst>
                <a:ext uri="{FF2B5EF4-FFF2-40B4-BE49-F238E27FC236}">
                  <a16:creationId xmlns:a16="http://schemas.microsoft.com/office/drawing/2014/main" id="{2036BE8D-4D54-4B71-A6DD-C53710549E7D}"/>
                </a:ext>
              </a:extLst>
            </p:cNvPr>
            <p:cNvGrpSpPr/>
            <p:nvPr/>
          </p:nvGrpSpPr>
          <p:grpSpPr>
            <a:xfrm>
              <a:off x="911225" y="1005098"/>
              <a:ext cx="10397864" cy="2330249"/>
              <a:chOff x="911225" y="1005098"/>
              <a:chExt cx="10397864" cy="2330249"/>
            </a:xfrm>
          </p:grpSpPr>
          <p:grpSp>
            <p:nvGrpSpPr>
              <p:cNvPr id="7" name="组合 6">
                <a:extLst>
                  <a:ext uri="{FF2B5EF4-FFF2-40B4-BE49-F238E27FC236}">
                    <a16:creationId xmlns:a16="http://schemas.microsoft.com/office/drawing/2014/main" id="{E4FB3530-C0BD-4777-96AB-30848B7DEBED}"/>
                  </a:ext>
                </a:extLst>
              </p:cNvPr>
              <p:cNvGrpSpPr/>
              <p:nvPr/>
            </p:nvGrpSpPr>
            <p:grpSpPr>
              <a:xfrm>
                <a:off x="911225" y="1018161"/>
                <a:ext cx="5145391" cy="2317186"/>
                <a:chOff x="1828179" y="1749490"/>
                <a:chExt cx="5145391" cy="2317186"/>
              </a:xfrm>
            </p:grpSpPr>
            <p:sp>
              <p:nvSpPr>
                <p:cNvPr id="17" name="矩形 16">
                  <a:extLst>
                    <a:ext uri="{FF2B5EF4-FFF2-40B4-BE49-F238E27FC236}">
                      <a16:creationId xmlns:a16="http://schemas.microsoft.com/office/drawing/2014/main" id="{CD033A6C-4F5C-4368-AFE4-A8213998B42B}"/>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8" name="矩形 17">
                  <a:extLst>
                    <a:ext uri="{FF2B5EF4-FFF2-40B4-BE49-F238E27FC236}">
                      <a16:creationId xmlns:a16="http://schemas.microsoft.com/office/drawing/2014/main" id="{EE13D03E-0A2A-4994-9DD6-6C0146AA26A6}"/>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9" name="矩形 18">
                  <a:extLst>
                    <a:ext uri="{FF2B5EF4-FFF2-40B4-BE49-F238E27FC236}">
                      <a16:creationId xmlns:a16="http://schemas.microsoft.com/office/drawing/2014/main" id="{EE313162-9617-4468-93A9-937337EAA6AE}"/>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20" name="矩形 19">
                  <a:extLst>
                    <a:ext uri="{FF2B5EF4-FFF2-40B4-BE49-F238E27FC236}">
                      <a16:creationId xmlns:a16="http://schemas.microsoft.com/office/drawing/2014/main" id="{8AE392A5-5646-4122-98B9-B13B8EE28E2E}"/>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21" name="直接连接符 20">
                  <a:extLst>
                    <a:ext uri="{FF2B5EF4-FFF2-40B4-BE49-F238E27FC236}">
                      <a16:creationId xmlns:a16="http://schemas.microsoft.com/office/drawing/2014/main" id="{DA04C5BE-668A-4A41-BF62-28E1C59E4C44}"/>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A85F531-5719-43DA-93E7-4B5599D11644}"/>
                    </a:ext>
                  </a:extLst>
                </p:cNvPr>
                <p:cNvCxnSpPr/>
                <p:nvPr/>
              </p:nvCxnSpPr>
              <p:spPr>
                <a:xfrm>
                  <a:off x="2371505" y="1749490"/>
                  <a:ext cx="4602065"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5818847-91AF-4383-BC6D-BDA9681DCA68}"/>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3ED6545-9054-4FD1-A2AE-BC19D4A7DF3F}"/>
                    </a:ext>
                  </a:extLst>
                </p:cNvPr>
                <p:cNvCxnSpPr/>
                <p:nvPr/>
              </p:nvCxnSpPr>
              <p:spPr>
                <a:xfrm flipV="1">
                  <a:off x="1828179" y="2297958"/>
                  <a:ext cx="0" cy="17687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A0758E9-4AC6-4432-B902-ADFBE42057D2}"/>
                  </a:ext>
                </a:extLst>
              </p:cNvPr>
              <p:cNvGrpSpPr/>
              <p:nvPr/>
            </p:nvGrpSpPr>
            <p:grpSpPr>
              <a:xfrm rot="5400000">
                <a:off x="7673308" y="-623918"/>
                <a:ext cx="2006766" cy="5264797"/>
                <a:chOff x="1828179" y="1749490"/>
                <a:chExt cx="2006766" cy="5264797"/>
              </a:xfrm>
            </p:grpSpPr>
            <p:sp>
              <p:nvSpPr>
                <p:cNvPr id="9" name="矩形 8">
                  <a:extLst>
                    <a:ext uri="{FF2B5EF4-FFF2-40B4-BE49-F238E27FC236}">
                      <a16:creationId xmlns:a16="http://schemas.microsoft.com/office/drawing/2014/main" id="{61079332-AF62-4E3F-9210-BA96C81BF210}"/>
                    </a:ext>
                  </a:extLst>
                </p:cNvPr>
                <p:cNvSpPr/>
                <p:nvPr/>
              </p:nvSpPr>
              <p:spPr>
                <a:xfrm>
                  <a:off x="1828179" y="1758821"/>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0" name="矩形 9">
                  <a:extLst>
                    <a:ext uri="{FF2B5EF4-FFF2-40B4-BE49-F238E27FC236}">
                      <a16:creationId xmlns:a16="http://schemas.microsoft.com/office/drawing/2014/main" id="{E83EA4CA-256F-4BF2-B122-2D3A87098A0C}"/>
                    </a:ext>
                  </a:extLst>
                </p:cNvPr>
                <p:cNvSpPr/>
                <p:nvPr/>
              </p:nvSpPr>
              <p:spPr>
                <a:xfrm>
                  <a:off x="2108097" y="2315546"/>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1" name="矩形 10">
                  <a:extLst>
                    <a:ext uri="{FF2B5EF4-FFF2-40B4-BE49-F238E27FC236}">
                      <a16:creationId xmlns:a16="http://schemas.microsoft.com/office/drawing/2014/main" id="{C608B1C2-0955-449F-B131-6C3DCA5E68B4}"/>
                    </a:ext>
                  </a:extLst>
                </p:cNvPr>
                <p:cNvSpPr/>
                <p:nvPr/>
              </p:nvSpPr>
              <p:spPr>
                <a:xfrm>
                  <a:off x="2388015"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12" name="矩形 11">
                  <a:extLst>
                    <a:ext uri="{FF2B5EF4-FFF2-40B4-BE49-F238E27FC236}">
                      <a16:creationId xmlns:a16="http://schemas.microsoft.com/office/drawing/2014/main" id="{C6291339-9EF8-4954-8886-E87682A4C4F3}"/>
                    </a:ext>
                  </a:extLst>
                </p:cNvPr>
                <p:cNvSpPr/>
                <p:nvPr/>
              </p:nvSpPr>
              <p:spPr>
                <a:xfrm>
                  <a:off x="2108097" y="2041849"/>
                  <a:ext cx="279918" cy="279918"/>
                </a:xfrm>
                <a:prstGeom prst="rect">
                  <a:avLst/>
                </a:prstGeom>
                <a:noFill/>
                <a:ln w="762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cxnSp>
              <p:nvCxnSpPr>
                <p:cNvPr id="13" name="直接连接符 12">
                  <a:extLst>
                    <a:ext uri="{FF2B5EF4-FFF2-40B4-BE49-F238E27FC236}">
                      <a16:creationId xmlns:a16="http://schemas.microsoft.com/office/drawing/2014/main" id="{1B073E84-C4C5-46EB-ADFC-4CDC44A4F287}"/>
                    </a:ext>
                  </a:extLst>
                </p:cNvPr>
                <p:cNvCxnSpPr/>
                <p:nvPr/>
              </p:nvCxnSpPr>
              <p:spPr>
                <a:xfrm flipV="1">
                  <a:off x="2388015" y="1749490"/>
                  <a:ext cx="0" cy="279918"/>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5DDB1CD-7163-46A2-BB7A-C29A66532C0D}"/>
                    </a:ext>
                  </a:extLst>
                </p:cNvPr>
                <p:cNvCxnSpPr/>
                <p:nvPr/>
              </p:nvCxnSpPr>
              <p:spPr>
                <a:xfrm rot="16200000">
                  <a:off x="3103225" y="1017771"/>
                  <a:ext cx="0" cy="146344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E9C780-9651-4C30-A736-C9068F65918F}"/>
                    </a:ext>
                  </a:extLst>
                </p:cNvPr>
                <p:cNvCxnSpPr/>
                <p:nvPr/>
              </p:nvCxnSpPr>
              <p:spPr>
                <a:xfrm>
                  <a:off x="1828179" y="2316064"/>
                  <a:ext cx="279918"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765F4B5-43FD-4FE4-AAFA-90EE312A97A9}"/>
                    </a:ext>
                  </a:extLst>
                </p:cNvPr>
                <p:cNvCxnSpPr/>
                <p:nvPr/>
              </p:nvCxnSpPr>
              <p:spPr>
                <a:xfrm rot="5400000" flipH="1">
                  <a:off x="-516775" y="4656287"/>
                  <a:ext cx="4716000" cy="0"/>
                </a:xfrm>
                <a:prstGeom prst="line">
                  <a:avLst/>
                </a:prstGeom>
                <a:ln w="76200">
                  <a:solidFill>
                    <a:srgbClr val="7E0C6E"/>
                  </a:solidFill>
                </a:ln>
              </p:spPr>
              <p:style>
                <a:lnRef idx="1">
                  <a:schemeClr val="accent1"/>
                </a:lnRef>
                <a:fillRef idx="0">
                  <a:schemeClr val="accent1"/>
                </a:fillRef>
                <a:effectRef idx="0">
                  <a:schemeClr val="accent1"/>
                </a:effectRef>
                <a:fontRef idx="minor">
                  <a:schemeClr val="tx1"/>
                </a:fontRef>
              </p:style>
            </p:cxnSp>
          </p:grpSp>
        </p:grpSp>
      </p:grpSp>
      <p:sp>
        <p:nvSpPr>
          <p:cNvPr id="45" name="文本框 44">
            <a:extLst>
              <a:ext uri="{FF2B5EF4-FFF2-40B4-BE49-F238E27FC236}">
                <a16:creationId xmlns:a16="http://schemas.microsoft.com/office/drawing/2014/main" id="{82D9D509-D004-46C6-909C-81B8496EEA7B}"/>
              </a:ext>
            </a:extLst>
          </p:cNvPr>
          <p:cNvSpPr txBox="1"/>
          <p:nvPr/>
        </p:nvSpPr>
        <p:spPr>
          <a:xfrm>
            <a:off x="2838778" y="2637183"/>
            <a:ext cx="6920902" cy="677108"/>
          </a:xfrm>
          <a:prstGeom prst="rect">
            <a:avLst/>
          </a:prstGeom>
          <a:noFill/>
        </p:spPr>
        <p:txBody>
          <a:bodyPr wrap="square" lIns="0" tIns="0" rIns="0" bIns="0" rtlCol="0">
            <a:spAutoFit/>
          </a:bodyPr>
          <a:lstStyle/>
          <a:p>
            <a:pPr algn="ctr"/>
            <a:r>
              <a:rPr lang="zh-CN" altLang="en-US" sz="4400" b="1" dirty="0">
                <a:solidFill>
                  <a:srgbClr val="7E0C6E"/>
                </a:solidFill>
                <a:cs typeface="+mn-ea"/>
                <a:sym typeface="+mn-lt"/>
              </a:rPr>
              <a:t>谢 谢</a:t>
            </a:r>
            <a:endParaRPr lang="zh-CN" altLang="en-US" sz="1000" b="1" dirty="0">
              <a:solidFill>
                <a:srgbClr val="7E0C6E"/>
              </a:solidFill>
              <a:cs typeface="+mn-ea"/>
              <a:sym typeface="+mn-lt"/>
            </a:endParaRPr>
          </a:p>
        </p:txBody>
      </p:sp>
      <p:sp>
        <p:nvSpPr>
          <p:cNvPr id="46" name="矩形 45">
            <a:extLst>
              <a:ext uri="{FF2B5EF4-FFF2-40B4-BE49-F238E27FC236}">
                <a16:creationId xmlns:a16="http://schemas.microsoft.com/office/drawing/2014/main" id="{FDBBAAAD-988D-4B3A-8848-B4489D39306F}"/>
              </a:ext>
            </a:extLst>
          </p:cNvPr>
          <p:cNvSpPr/>
          <p:nvPr/>
        </p:nvSpPr>
        <p:spPr>
          <a:xfrm>
            <a:off x="2833343" y="3481514"/>
            <a:ext cx="6920895" cy="307777"/>
          </a:xfrm>
          <a:prstGeom prst="rect">
            <a:avLst/>
          </a:prstGeom>
        </p:spPr>
        <p:txBody>
          <a:bodyPr wrap="square" lIns="0" tIns="0" rIns="0" bIns="0">
            <a:spAutoFit/>
          </a:bodyPr>
          <a:lstStyle/>
          <a:p>
            <a:pPr algn="ctr"/>
            <a:r>
              <a:rPr lang="en-US" altLang="zh-CN" sz="2000" dirty="0">
                <a:solidFill>
                  <a:srgbClr val="7E0C6E"/>
                </a:solidFill>
                <a:cs typeface="+mn-ea"/>
                <a:sym typeface="+mn-lt"/>
              </a:rPr>
              <a:t>THANKS</a:t>
            </a:r>
            <a:endParaRPr lang="zh-CN" altLang="en-US" sz="2000" dirty="0">
              <a:solidFill>
                <a:srgbClr val="7E0C6E"/>
              </a:solidFill>
              <a:cs typeface="+mn-ea"/>
              <a:sym typeface="+mn-lt"/>
            </a:endParaRPr>
          </a:p>
        </p:txBody>
      </p:sp>
      <p:pic>
        <p:nvPicPr>
          <p:cNvPr id="48" name="图片 47">
            <a:extLst>
              <a:ext uri="{FF2B5EF4-FFF2-40B4-BE49-F238E27FC236}">
                <a16:creationId xmlns:a16="http://schemas.microsoft.com/office/drawing/2014/main" id="{E85ACA11-9142-4D6A-8934-1C62329C0A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764" y="1497647"/>
            <a:ext cx="2457870" cy="708519"/>
          </a:xfrm>
          <a:prstGeom prst="rect">
            <a:avLst/>
          </a:prstGeom>
        </p:spPr>
      </p:pic>
      <p:grpSp>
        <p:nvGrpSpPr>
          <p:cNvPr id="67" name="组合 66">
            <a:extLst>
              <a:ext uri="{FF2B5EF4-FFF2-40B4-BE49-F238E27FC236}">
                <a16:creationId xmlns:a16="http://schemas.microsoft.com/office/drawing/2014/main" id="{ADFADBDB-2585-4434-AB84-433C2832B8D7}"/>
              </a:ext>
            </a:extLst>
          </p:cNvPr>
          <p:cNvGrpSpPr/>
          <p:nvPr/>
        </p:nvGrpSpPr>
        <p:grpSpPr>
          <a:xfrm>
            <a:off x="3469249" y="4145967"/>
            <a:ext cx="5721616" cy="529178"/>
            <a:chOff x="3556970" y="4101863"/>
            <a:chExt cx="5721616" cy="529178"/>
          </a:xfrm>
        </p:grpSpPr>
        <p:grpSp>
          <p:nvGrpSpPr>
            <p:cNvPr id="66" name="组合 65">
              <a:extLst>
                <a:ext uri="{FF2B5EF4-FFF2-40B4-BE49-F238E27FC236}">
                  <a16:creationId xmlns:a16="http://schemas.microsoft.com/office/drawing/2014/main" id="{E092363E-B77A-4B70-B9E4-9654E3CE63FF}"/>
                </a:ext>
              </a:extLst>
            </p:cNvPr>
            <p:cNvGrpSpPr/>
            <p:nvPr/>
          </p:nvGrpSpPr>
          <p:grpSpPr>
            <a:xfrm>
              <a:off x="3556970" y="4101863"/>
              <a:ext cx="5721616" cy="529178"/>
              <a:chOff x="3556970" y="4101863"/>
              <a:chExt cx="5721616" cy="529178"/>
            </a:xfrm>
          </p:grpSpPr>
          <p:grpSp>
            <p:nvGrpSpPr>
              <p:cNvPr id="62" name="组合 61">
                <a:extLst>
                  <a:ext uri="{FF2B5EF4-FFF2-40B4-BE49-F238E27FC236}">
                    <a16:creationId xmlns:a16="http://schemas.microsoft.com/office/drawing/2014/main" id="{646D53A6-2E3D-4726-8507-7F68956364D0}"/>
                  </a:ext>
                </a:extLst>
              </p:cNvPr>
              <p:cNvGrpSpPr/>
              <p:nvPr/>
            </p:nvGrpSpPr>
            <p:grpSpPr>
              <a:xfrm>
                <a:off x="4210530" y="4103144"/>
                <a:ext cx="5068056" cy="527897"/>
                <a:chOff x="5134357" y="4012455"/>
                <a:chExt cx="5068056" cy="527897"/>
              </a:xfrm>
            </p:grpSpPr>
            <p:sp>
              <p:nvSpPr>
                <p:cNvPr id="51" name="矩形 50">
                  <a:extLst>
                    <a:ext uri="{FF2B5EF4-FFF2-40B4-BE49-F238E27FC236}">
                      <a16:creationId xmlns:a16="http://schemas.microsoft.com/office/drawing/2014/main" id="{3CAD506C-F782-42E7-8A73-FBB8BA81B57F}"/>
                    </a:ext>
                  </a:extLst>
                </p:cNvPr>
                <p:cNvSpPr/>
                <p:nvPr/>
              </p:nvSpPr>
              <p:spPr>
                <a:xfrm>
                  <a:off x="5134357" y="4106309"/>
                  <a:ext cx="2024913" cy="400110"/>
                </a:xfrm>
                <a:prstGeom prst="rect">
                  <a:avLst/>
                </a:prstGeom>
              </p:spPr>
              <p:txBody>
                <a:bodyPr wrap="none">
                  <a:spAutoFit/>
                </a:bodyPr>
                <a:lstStyle/>
                <a:p>
                  <a:pPr algn="ctr"/>
                  <a:r>
                    <a:rPr lang="zh-CN" altLang="en-US" sz="2000" b="1" dirty="0">
                      <a:cs typeface="+mn-ea"/>
                      <a:sym typeface="+mn-lt"/>
                    </a:rPr>
                    <a:t>制作人：石家琪</a:t>
                  </a:r>
                </a:p>
              </p:txBody>
            </p:sp>
            <p:grpSp>
              <p:nvGrpSpPr>
                <p:cNvPr id="60" name="组合 59">
                  <a:extLst>
                    <a:ext uri="{FF2B5EF4-FFF2-40B4-BE49-F238E27FC236}">
                      <a16:creationId xmlns:a16="http://schemas.microsoft.com/office/drawing/2014/main" id="{71A3A7A7-A562-43CF-AB6A-0D05AE34E54A}"/>
                    </a:ext>
                  </a:extLst>
                </p:cNvPr>
                <p:cNvGrpSpPr/>
                <p:nvPr/>
              </p:nvGrpSpPr>
              <p:grpSpPr>
                <a:xfrm>
                  <a:off x="7399677" y="4012455"/>
                  <a:ext cx="527897" cy="527897"/>
                  <a:chOff x="4952481" y="4881314"/>
                  <a:chExt cx="527897" cy="527897"/>
                </a:xfrm>
              </p:grpSpPr>
              <p:sp>
                <p:nvSpPr>
                  <p:cNvPr id="57" name="椭圆 56">
                    <a:extLst>
                      <a:ext uri="{FF2B5EF4-FFF2-40B4-BE49-F238E27FC236}">
                        <a16:creationId xmlns:a16="http://schemas.microsoft.com/office/drawing/2014/main" id="{D0DE1EF3-B58A-4F72-842E-B021E2F507BC}"/>
                      </a:ext>
                    </a:extLst>
                  </p:cNvPr>
                  <p:cNvSpPr/>
                  <p:nvPr/>
                </p:nvSpPr>
                <p:spPr>
                  <a:xfrm>
                    <a:off x="4952481" y="4881314"/>
                    <a:ext cx="527897" cy="527897"/>
                  </a:xfrm>
                  <a:prstGeom prst="ellipse">
                    <a:avLst/>
                  </a:prstGeom>
                  <a:gradFill>
                    <a:gsLst>
                      <a:gs pos="0">
                        <a:srgbClr val="7E0C6E">
                          <a:alpha val="36000"/>
                        </a:srgbClr>
                      </a:gs>
                      <a:gs pos="100000">
                        <a:srgbClr val="7E0C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small-sharp-pencil_16463">
                    <a:extLst>
                      <a:ext uri="{FF2B5EF4-FFF2-40B4-BE49-F238E27FC236}">
                        <a16:creationId xmlns:a16="http://schemas.microsoft.com/office/drawing/2014/main" id="{97D7A372-3660-4991-8440-D4AD5053B8A6}"/>
                      </a:ext>
                    </a:extLst>
                  </p:cNvPr>
                  <p:cNvSpPr>
                    <a:spLocks noChangeAspect="1"/>
                  </p:cNvSpPr>
                  <p:nvPr/>
                </p:nvSpPr>
                <p:spPr bwMode="auto">
                  <a:xfrm>
                    <a:off x="5063302" y="4991957"/>
                    <a:ext cx="302329" cy="307777"/>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txBody>
                  <a:bodyPr/>
                  <a:lstStyle/>
                  <a:p>
                    <a:endParaRPr lang="zh-CN" altLang="en-US" dirty="0"/>
                  </a:p>
                </p:txBody>
              </p:sp>
            </p:grpSp>
            <p:sp>
              <p:nvSpPr>
                <p:cNvPr id="61" name="矩形 60">
                  <a:extLst>
                    <a:ext uri="{FF2B5EF4-FFF2-40B4-BE49-F238E27FC236}">
                      <a16:creationId xmlns:a16="http://schemas.microsoft.com/office/drawing/2014/main" id="{DD28393A-7CA6-4E1C-A437-99CA42285A5C}"/>
                    </a:ext>
                  </a:extLst>
                </p:cNvPr>
                <p:cNvSpPr/>
                <p:nvPr/>
              </p:nvSpPr>
              <p:spPr>
                <a:xfrm>
                  <a:off x="8339402" y="4076931"/>
                  <a:ext cx="1863011" cy="400110"/>
                </a:xfrm>
                <a:prstGeom prst="rect">
                  <a:avLst/>
                </a:prstGeom>
              </p:spPr>
              <p:txBody>
                <a:bodyPr wrap="none">
                  <a:spAutoFit/>
                </a:bodyPr>
                <a:lstStyle/>
                <a:p>
                  <a:pPr algn="ctr"/>
                  <a:r>
                    <a:rPr lang="zh-CN" altLang="en-US" sz="2000" b="1" dirty="0">
                      <a:cs typeface="+mn-ea"/>
                      <a:sym typeface="+mn-lt"/>
                    </a:rPr>
                    <a:t>学号：</a:t>
                  </a:r>
                  <a:r>
                    <a:rPr lang="en-US" altLang="zh-CN" sz="2000" b="1" dirty="0">
                      <a:cs typeface="+mn-ea"/>
                      <a:sym typeface="+mn-lt"/>
                    </a:rPr>
                    <a:t>2011739</a:t>
                  </a:r>
                  <a:endParaRPr lang="zh-CN" altLang="en-US" sz="2000" b="1" dirty="0">
                    <a:cs typeface="+mn-ea"/>
                    <a:sym typeface="+mn-lt"/>
                  </a:endParaRPr>
                </a:p>
              </p:txBody>
            </p:sp>
          </p:grpSp>
          <p:sp>
            <p:nvSpPr>
              <p:cNvPr id="64" name="椭圆 63">
                <a:extLst>
                  <a:ext uri="{FF2B5EF4-FFF2-40B4-BE49-F238E27FC236}">
                    <a16:creationId xmlns:a16="http://schemas.microsoft.com/office/drawing/2014/main" id="{D73DE62D-CAD7-42FD-B8E7-D228B8BDB0E6}"/>
                  </a:ext>
                </a:extLst>
              </p:cNvPr>
              <p:cNvSpPr/>
              <p:nvPr/>
            </p:nvSpPr>
            <p:spPr>
              <a:xfrm>
                <a:off x="3556970" y="4101863"/>
                <a:ext cx="527897" cy="527897"/>
              </a:xfrm>
              <a:prstGeom prst="ellipse">
                <a:avLst/>
              </a:prstGeom>
              <a:gradFill>
                <a:gsLst>
                  <a:gs pos="0">
                    <a:srgbClr val="7E0C6E">
                      <a:alpha val="36000"/>
                    </a:srgbClr>
                  </a:gs>
                  <a:gs pos="100000">
                    <a:srgbClr val="7E0C6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5" name="small-sharp-pencil_16463">
              <a:extLst>
                <a:ext uri="{FF2B5EF4-FFF2-40B4-BE49-F238E27FC236}">
                  <a16:creationId xmlns:a16="http://schemas.microsoft.com/office/drawing/2014/main" id="{D68F63DD-B2DD-42FE-966D-AB88225B2099}"/>
                </a:ext>
              </a:extLst>
            </p:cNvPr>
            <p:cNvSpPr>
              <a:spLocks noChangeAspect="1"/>
            </p:cNvSpPr>
            <p:nvPr/>
          </p:nvSpPr>
          <p:spPr bwMode="auto">
            <a:xfrm>
              <a:off x="3667791" y="4212506"/>
              <a:ext cx="302329" cy="307777"/>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bg1"/>
            </a:solidFill>
            <a:ln>
              <a:noFill/>
            </a:ln>
          </p:spPr>
          <p:txBody>
            <a:bodyPr/>
            <a:lstStyle/>
            <a:p>
              <a:endParaRPr lang="zh-CN" altLang="en-US" dirty="0"/>
            </a:p>
          </p:txBody>
        </p:sp>
      </p:grpSp>
    </p:spTree>
    <p:extLst>
      <p:ext uri="{BB962C8B-B14F-4D97-AF65-F5344CB8AC3E}">
        <p14:creationId xmlns:p14="http://schemas.microsoft.com/office/powerpoint/2010/main" val="31407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874501"/>
            <a:ext cx="10154426" cy="528869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effectLst/>
              </a:rPr>
              <a:t>IMATI-CNR</a:t>
            </a:r>
            <a:r>
              <a:rPr lang="zh-CN" altLang="en-US" dirty="0">
                <a:effectLst/>
              </a:rPr>
              <a:t>的工作人员提出的方法</a:t>
            </a:r>
            <a:endParaRPr lang="zh-CN" altLang="en-US" dirty="0"/>
          </a:p>
        </p:txBody>
      </p:sp>
      <p:sp>
        <p:nvSpPr>
          <p:cNvPr id="3" name="矩形 2">
            <a:extLst>
              <a:ext uri="{FF2B5EF4-FFF2-40B4-BE49-F238E27FC236}">
                <a16:creationId xmlns:a16="http://schemas.microsoft.com/office/drawing/2014/main" id="{202776FE-09E7-45F5-9232-B7104937FD66}"/>
              </a:ext>
            </a:extLst>
          </p:cNvPr>
          <p:cNvSpPr/>
          <p:nvPr/>
        </p:nvSpPr>
        <p:spPr>
          <a:xfrm flipV="1">
            <a:off x="1026407" y="793306"/>
            <a:ext cx="10154426" cy="87575"/>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7" name="图片 16">
            <a:extLst>
              <a:ext uri="{FF2B5EF4-FFF2-40B4-BE49-F238E27FC236}">
                <a16:creationId xmlns:a16="http://schemas.microsoft.com/office/drawing/2014/main" id="{5613BE49-D47E-76B4-3C5D-C271F6CA4D62}"/>
              </a:ext>
            </a:extLst>
          </p:cNvPr>
          <p:cNvPicPr>
            <a:picLocks noChangeAspect="1"/>
          </p:cNvPicPr>
          <p:nvPr/>
        </p:nvPicPr>
        <p:blipFill>
          <a:blip r:embed="rId2"/>
          <a:stretch>
            <a:fillRect/>
          </a:stretch>
        </p:blipFill>
        <p:spPr>
          <a:xfrm>
            <a:off x="7315394" y="935659"/>
            <a:ext cx="3821907" cy="5129035"/>
          </a:xfrm>
          <a:prstGeom prst="rect">
            <a:avLst/>
          </a:prstGeom>
        </p:spPr>
      </p:pic>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6" name="文本框 5">
            <a:extLst>
              <a:ext uri="{FF2B5EF4-FFF2-40B4-BE49-F238E27FC236}">
                <a16:creationId xmlns:a16="http://schemas.microsoft.com/office/drawing/2014/main" id="{9D842088-7D93-4DE6-93F3-BC7CE79DB9CE}"/>
              </a:ext>
            </a:extLst>
          </p:cNvPr>
          <p:cNvSpPr txBox="1"/>
          <p:nvPr/>
        </p:nvSpPr>
        <p:spPr>
          <a:xfrm>
            <a:off x="905546" y="234948"/>
            <a:ext cx="3472665" cy="584775"/>
          </a:xfrm>
          <a:prstGeom prst="rect">
            <a:avLst/>
          </a:prstGeom>
          <a:noFill/>
        </p:spPr>
        <p:txBody>
          <a:bodyPr wrap="square" rtlCol="0">
            <a:spAutoFit/>
          </a:bodyPr>
          <a:lstStyle/>
          <a:p>
            <a:r>
              <a:rPr lang="zh-CN" altLang="en-US" sz="3200" b="1" dirty="0"/>
              <a:t>背景知识</a:t>
            </a:r>
          </a:p>
        </p:txBody>
      </p:sp>
      <p:sp>
        <p:nvSpPr>
          <p:cNvPr id="8" name="文本框 7">
            <a:extLst>
              <a:ext uri="{FF2B5EF4-FFF2-40B4-BE49-F238E27FC236}">
                <a16:creationId xmlns:a16="http://schemas.microsoft.com/office/drawing/2014/main" id="{BC975EC1-5E61-D655-4C5E-FD4343D568AD}"/>
              </a:ext>
            </a:extLst>
          </p:cNvPr>
          <p:cNvSpPr txBox="1"/>
          <p:nvPr/>
        </p:nvSpPr>
        <p:spPr>
          <a:xfrm>
            <a:off x="1154722" y="1051229"/>
            <a:ext cx="1278731" cy="400110"/>
          </a:xfrm>
          <a:prstGeom prst="rect">
            <a:avLst/>
          </a:prstGeom>
          <a:noFill/>
        </p:spPr>
        <p:txBody>
          <a:bodyPr wrap="square" rtlCol="0">
            <a:spAutoFit/>
          </a:bodyPr>
          <a:lstStyle/>
          <a:p>
            <a:r>
              <a:rPr lang="en-US" altLang="zh-CN" sz="2000" b="1" dirty="0">
                <a:solidFill>
                  <a:srgbClr val="7030A0"/>
                </a:solidFill>
              </a:rPr>
              <a:t>·</a:t>
            </a:r>
            <a:r>
              <a:rPr lang="zh-CN" altLang="en-US" sz="2000" b="1" dirty="0">
                <a:solidFill>
                  <a:srgbClr val="7030A0"/>
                </a:solidFill>
              </a:rPr>
              <a:t>特征曲线</a:t>
            </a:r>
          </a:p>
        </p:txBody>
      </p:sp>
      <p:sp>
        <p:nvSpPr>
          <p:cNvPr id="9" name="文本框 8">
            <a:extLst>
              <a:ext uri="{FF2B5EF4-FFF2-40B4-BE49-F238E27FC236}">
                <a16:creationId xmlns:a16="http://schemas.microsoft.com/office/drawing/2014/main" id="{BDBF8308-7F7F-64A2-E380-A3A28B693B7A}"/>
              </a:ext>
            </a:extLst>
          </p:cNvPr>
          <p:cNvSpPr txBox="1"/>
          <p:nvPr/>
        </p:nvSpPr>
        <p:spPr>
          <a:xfrm>
            <a:off x="2783691" y="1002931"/>
            <a:ext cx="4117172" cy="923330"/>
          </a:xfrm>
          <a:prstGeom prst="rect">
            <a:avLst/>
          </a:prstGeom>
          <a:noFill/>
        </p:spPr>
        <p:txBody>
          <a:bodyPr wrap="square" rtlCol="0">
            <a:spAutoFit/>
          </a:bodyPr>
          <a:lstStyle/>
          <a:p>
            <a:r>
              <a:rPr lang="zh-CN" altLang="en-US" dirty="0">
                <a:effectLst/>
              </a:rPr>
              <a:t>能够</a:t>
            </a:r>
            <a:r>
              <a:rPr lang="zh-CN" altLang="en-US" b="1" dirty="0">
                <a:effectLst/>
              </a:rPr>
              <a:t>描述要素的一条线</a:t>
            </a:r>
            <a:r>
              <a:rPr lang="zh-CN" altLang="en-US" dirty="0">
                <a:effectLst/>
              </a:rPr>
              <a:t>，基于心理学和计算机视觉的相关研究，人们把能够表示</a:t>
            </a:r>
            <a:r>
              <a:rPr lang="zh-CN" altLang="en-US" b="1" dirty="0">
                <a:effectLst/>
              </a:rPr>
              <a:t>模型凹凸变化的曲线</a:t>
            </a:r>
            <a:r>
              <a:rPr lang="zh-CN" altLang="en-US" dirty="0">
                <a:effectLst/>
              </a:rPr>
              <a:t>定义为特征曲线。</a:t>
            </a:r>
            <a:endParaRPr lang="zh-CN" altLang="en-US" dirty="0"/>
          </a:p>
        </p:txBody>
      </p:sp>
      <p:sp>
        <p:nvSpPr>
          <p:cNvPr id="10" name="文本框 9">
            <a:extLst>
              <a:ext uri="{FF2B5EF4-FFF2-40B4-BE49-F238E27FC236}">
                <a16:creationId xmlns:a16="http://schemas.microsoft.com/office/drawing/2014/main" id="{A0F12EE5-8EF0-2328-7890-A8A80F3A64B3}"/>
              </a:ext>
            </a:extLst>
          </p:cNvPr>
          <p:cNvSpPr txBox="1"/>
          <p:nvPr/>
        </p:nvSpPr>
        <p:spPr>
          <a:xfrm>
            <a:off x="1154721" y="2316802"/>
            <a:ext cx="1307501" cy="400110"/>
          </a:xfrm>
          <a:prstGeom prst="rect">
            <a:avLst/>
          </a:prstGeom>
          <a:noFill/>
        </p:spPr>
        <p:txBody>
          <a:bodyPr wrap="square" rtlCol="0">
            <a:spAutoFit/>
          </a:bodyPr>
          <a:lstStyle/>
          <a:p>
            <a:r>
              <a:rPr lang="en-US" altLang="zh-CN" sz="2000" b="1" dirty="0">
                <a:solidFill>
                  <a:srgbClr val="7030A0"/>
                </a:solidFill>
              </a:rPr>
              <a:t>·</a:t>
            </a:r>
            <a:r>
              <a:rPr lang="zh-CN" altLang="en-US" sz="2000" b="1" dirty="0">
                <a:solidFill>
                  <a:srgbClr val="7030A0"/>
                </a:solidFill>
              </a:rPr>
              <a:t>定义曲线</a:t>
            </a:r>
          </a:p>
        </p:txBody>
      </p:sp>
      <p:sp>
        <p:nvSpPr>
          <p:cNvPr id="11" name="文本框 10">
            <a:extLst>
              <a:ext uri="{FF2B5EF4-FFF2-40B4-BE49-F238E27FC236}">
                <a16:creationId xmlns:a16="http://schemas.microsoft.com/office/drawing/2014/main" id="{DEF05C71-E874-C995-F035-6588702DD5C6}"/>
              </a:ext>
            </a:extLst>
          </p:cNvPr>
          <p:cNvSpPr txBox="1"/>
          <p:nvPr/>
        </p:nvSpPr>
        <p:spPr>
          <a:xfrm>
            <a:off x="2783691" y="2128537"/>
            <a:ext cx="4210234" cy="923330"/>
          </a:xfrm>
          <a:prstGeom prst="rect">
            <a:avLst/>
          </a:prstGeom>
          <a:noFill/>
        </p:spPr>
        <p:txBody>
          <a:bodyPr wrap="square" rtlCol="0">
            <a:spAutoFit/>
          </a:bodyPr>
          <a:lstStyle/>
          <a:p>
            <a:r>
              <a:rPr lang="zh-CN" altLang="en-US" dirty="0">
                <a:effectLst/>
              </a:rPr>
              <a:t>本赛程中，将</a:t>
            </a:r>
            <a:r>
              <a:rPr lang="zh-CN" altLang="en-US" b="1" dirty="0">
                <a:effectLst/>
              </a:rPr>
              <a:t>特征曲线定义为一组点（</a:t>
            </a:r>
            <a:r>
              <a:rPr lang="en-US" altLang="zh-CN" b="1" dirty="0">
                <a:effectLst/>
              </a:rPr>
              <a:t>vertices</a:t>
            </a:r>
            <a:r>
              <a:rPr lang="zh-CN" altLang="en-US" b="1" dirty="0">
                <a:effectLst/>
              </a:rPr>
              <a:t>）的集合</a:t>
            </a:r>
            <a:r>
              <a:rPr lang="zh-CN" altLang="en-US" dirty="0">
                <a:effectLst/>
              </a:rPr>
              <a:t>。该点在图形学集合中，含义是定义三角曲面的顶点。</a:t>
            </a:r>
            <a:endParaRPr lang="zh-CN" altLang="en-US" dirty="0"/>
          </a:p>
        </p:txBody>
      </p:sp>
      <p:sp>
        <p:nvSpPr>
          <p:cNvPr id="12" name="文本框 11">
            <a:extLst>
              <a:ext uri="{FF2B5EF4-FFF2-40B4-BE49-F238E27FC236}">
                <a16:creationId xmlns:a16="http://schemas.microsoft.com/office/drawing/2014/main" id="{896D40DC-03DD-B760-D389-F31E3EF2FD75}"/>
              </a:ext>
            </a:extLst>
          </p:cNvPr>
          <p:cNvSpPr txBox="1"/>
          <p:nvPr/>
        </p:nvSpPr>
        <p:spPr>
          <a:xfrm>
            <a:off x="1054699" y="3455576"/>
            <a:ext cx="1657351" cy="400110"/>
          </a:xfrm>
          <a:prstGeom prst="rect">
            <a:avLst/>
          </a:prstGeom>
          <a:noFill/>
        </p:spPr>
        <p:txBody>
          <a:bodyPr wrap="square" rtlCol="0">
            <a:spAutoFit/>
          </a:bodyPr>
          <a:lstStyle/>
          <a:p>
            <a:r>
              <a:rPr lang="en-US" altLang="zh-CN" sz="2000" b="1" dirty="0">
                <a:solidFill>
                  <a:srgbClr val="7030A0"/>
                </a:solidFill>
              </a:rPr>
              <a:t>·</a:t>
            </a:r>
            <a:r>
              <a:rPr lang="en-US" altLang="zh-CN" sz="2000" b="1" dirty="0" err="1">
                <a:solidFill>
                  <a:srgbClr val="7030A0"/>
                </a:solidFill>
              </a:rPr>
              <a:t>GroundTruth</a:t>
            </a:r>
            <a:endParaRPr lang="zh-CN" altLang="en-US" sz="2000" b="1" dirty="0">
              <a:solidFill>
                <a:srgbClr val="7030A0"/>
              </a:solidFill>
            </a:endParaRPr>
          </a:p>
        </p:txBody>
      </p:sp>
      <p:sp>
        <p:nvSpPr>
          <p:cNvPr id="13" name="文本框 12">
            <a:extLst>
              <a:ext uri="{FF2B5EF4-FFF2-40B4-BE49-F238E27FC236}">
                <a16:creationId xmlns:a16="http://schemas.microsoft.com/office/drawing/2014/main" id="{6774BCD3-77C0-9ABD-F316-90B714AE9424}"/>
              </a:ext>
            </a:extLst>
          </p:cNvPr>
          <p:cNvSpPr txBox="1"/>
          <p:nvPr/>
        </p:nvSpPr>
        <p:spPr>
          <a:xfrm>
            <a:off x="2712050" y="3117022"/>
            <a:ext cx="4431691" cy="1477328"/>
          </a:xfrm>
          <a:prstGeom prst="rect">
            <a:avLst/>
          </a:prstGeom>
          <a:noFill/>
        </p:spPr>
        <p:txBody>
          <a:bodyPr wrap="square" rtlCol="0">
            <a:spAutoFit/>
          </a:bodyPr>
          <a:lstStyle/>
          <a:p>
            <a:r>
              <a:rPr lang="zh-CN" altLang="en-US" dirty="0"/>
              <a:t>由于特征曲线是人们通过感知和曲面交互的直观定义，并没有一套标准化的流程确定唯一的一组特征曲线。该比赛规定使用</a:t>
            </a:r>
            <a:r>
              <a:rPr lang="en-US" altLang="zh-CN" dirty="0"/>
              <a:t>IMATI-CNR</a:t>
            </a:r>
            <a:r>
              <a:rPr lang="zh-CN" altLang="en-US" dirty="0"/>
              <a:t>的工作人员提出的方法，</a:t>
            </a:r>
            <a:r>
              <a:rPr lang="zh-CN" altLang="en-US" b="1" dirty="0"/>
              <a:t>人工标定一组唯一的</a:t>
            </a:r>
            <a:r>
              <a:rPr lang="en-US" altLang="zh-CN" b="1" dirty="0"/>
              <a:t>GT</a:t>
            </a:r>
            <a:r>
              <a:rPr lang="zh-CN" altLang="en-US" dirty="0"/>
              <a:t>。</a:t>
            </a:r>
          </a:p>
        </p:txBody>
      </p:sp>
      <p:sp>
        <p:nvSpPr>
          <p:cNvPr id="14" name="文本框 13">
            <a:extLst>
              <a:ext uri="{FF2B5EF4-FFF2-40B4-BE49-F238E27FC236}">
                <a16:creationId xmlns:a16="http://schemas.microsoft.com/office/drawing/2014/main" id="{449C1631-9B55-8E3F-BE48-CD590C7CE1E2}"/>
              </a:ext>
            </a:extLst>
          </p:cNvPr>
          <p:cNvSpPr txBox="1"/>
          <p:nvPr/>
        </p:nvSpPr>
        <p:spPr>
          <a:xfrm>
            <a:off x="1154721" y="5007051"/>
            <a:ext cx="1278731" cy="400110"/>
          </a:xfrm>
          <a:prstGeom prst="rect">
            <a:avLst/>
          </a:prstGeom>
          <a:noFill/>
        </p:spPr>
        <p:txBody>
          <a:bodyPr wrap="square" rtlCol="0">
            <a:spAutoFit/>
          </a:bodyPr>
          <a:lstStyle/>
          <a:p>
            <a:r>
              <a:rPr lang="en-US" altLang="zh-CN" sz="2000" b="1" dirty="0">
                <a:solidFill>
                  <a:srgbClr val="7030A0"/>
                </a:solidFill>
              </a:rPr>
              <a:t>·</a:t>
            </a:r>
            <a:r>
              <a:rPr lang="zh-CN" altLang="en-US" sz="2000" b="1" dirty="0">
                <a:solidFill>
                  <a:srgbClr val="7030A0"/>
                </a:solidFill>
              </a:rPr>
              <a:t>评判规则</a:t>
            </a:r>
          </a:p>
        </p:txBody>
      </p:sp>
      <p:sp>
        <p:nvSpPr>
          <p:cNvPr id="15" name="文本框 14">
            <a:extLst>
              <a:ext uri="{FF2B5EF4-FFF2-40B4-BE49-F238E27FC236}">
                <a16:creationId xmlns:a16="http://schemas.microsoft.com/office/drawing/2014/main" id="{E7ED68E5-9BCD-43D0-2DE9-D16B26564774}"/>
              </a:ext>
            </a:extLst>
          </p:cNvPr>
          <p:cNvSpPr txBox="1"/>
          <p:nvPr/>
        </p:nvSpPr>
        <p:spPr>
          <a:xfrm>
            <a:off x="2641879" y="4722012"/>
            <a:ext cx="4837628" cy="1200329"/>
          </a:xfrm>
          <a:prstGeom prst="rect">
            <a:avLst/>
          </a:prstGeom>
          <a:noFill/>
        </p:spPr>
        <p:txBody>
          <a:bodyPr wrap="square" rtlCol="0">
            <a:spAutoFit/>
          </a:bodyPr>
          <a:lstStyle/>
          <a:p>
            <a:r>
              <a:rPr lang="zh-CN" altLang="en-US" dirty="0"/>
              <a:t>该比赛提出两套评判规则</a:t>
            </a:r>
            <a:r>
              <a:rPr lang="en-US" altLang="zh-CN" dirty="0"/>
              <a:t>O-comp</a:t>
            </a:r>
            <a:r>
              <a:rPr lang="zh-CN" altLang="en-US" dirty="0"/>
              <a:t>和</a:t>
            </a:r>
            <a:r>
              <a:rPr lang="en-US" altLang="zh-CN" dirty="0" err="1"/>
              <a:t>CbC</a:t>
            </a:r>
            <a:r>
              <a:rPr lang="en-US" altLang="zh-CN" dirty="0"/>
              <a:t>-comp</a:t>
            </a:r>
            <a:r>
              <a:rPr lang="zh-CN" altLang="en-US" dirty="0"/>
              <a:t>，根据我对论文的理解，分别将其解读为标准曲线与参赛曲线的求交和人工评判标准曲线与参赛曲线中最相近的曲线的相近程度。</a:t>
            </a:r>
          </a:p>
        </p:txBody>
      </p:sp>
    </p:spTree>
    <p:extLst>
      <p:ext uri="{BB962C8B-B14F-4D97-AF65-F5344CB8AC3E}">
        <p14:creationId xmlns:p14="http://schemas.microsoft.com/office/powerpoint/2010/main" val="3012352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4529FDB-E443-4002-85B0-23FEBF932A79}"/>
              </a:ext>
            </a:extLst>
          </p:cNvPr>
          <p:cNvGrpSpPr/>
          <p:nvPr/>
        </p:nvGrpSpPr>
        <p:grpSpPr>
          <a:xfrm>
            <a:off x="4391102" y="1114817"/>
            <a:ext cx="6355455" cy="4628366"/>
            <a:chOff x="5550100" y="1462478"/>
            <a:chExt cx="5400671" cy="3933044"/>
          </a:xfrm>
        </p:grpSpPr>
        <p:cxnSp>
          <p:nvCxnSpPr>
            <p:cNvPr id="5" name="直接连接符 4">
              <a:extLst>
                <a:ext uri="{FF2B5EF4-FFF2-40B4-BE49-F238E27FC236}">
                  <a16:creationId xmlns:a16="http://schemas.microsoft.com/office/drawing/2014/main" id="{51163A08-D506-439A-9D97-AB056ACDADA9}"/>
                </a:ext>
              </a:extLst>
            </p:cNvPr>
            <p:cNvCxnSpPr/>
            <p:nvPr/>
          </p:nvCxnSpPr>
          <p:spPr>
            <a:xfrm flipH="1" flipV="1">
              <a:off x="5550101" y="2034528"/>
              <a:ext cx="1" cy="510904"/>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DC2BAC5-95ED-4498-AE48-EC4C8243A604}"/>
                </a:ext>
              </a:extLst>
            </p:cNvPr>
            <p:cNvCxnSpPr/>
            <p:nvPr/>
          </p:nvCxnSpPr>
          <p:spPr>
            <a:xfrm flipH="1" flipV="1">
              <a:off x="5550100" y="4271835"/>
              <a:ext cx="1" cy="510904"/>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D8393B0-F715-4249-9494-5938ABBD3DB6}"/>
                </a:ext>
              </a:extLst>
            </p:cNvPr>
            <p:cNvCxnSpPr/>
            <p:nvPr/>
          </p:nvCxnSpPr>
          <p:spPr>
            <a:xfrm flipH="1" flipV="1">
              <a:off x="5550100" y="3158215"/>
              <a:ext cx="1" cy="510904"/>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C50D940-F6E3-433B-9C25-5F35E39B12D7}"/>
                </a:ext>
              </a:extLst>
            </p:cNvPr>
            <p:cNvSpPr/>
            <p:nvPr/>
          </p:nvSpPr>
          <p:spPr>
            <a:xfrm>
              <a:off x="6096000" y="3699785"/>
              <a:ext cx="4854771" cy="572050"/>
            </a:xfrm>
            <a:prstGeom prst="rect">
              <a:avLst/>
            </a:prstGeom>
            <a:noFill/>
            <a:ln w="28575">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rgbClr val="7E0C6E"/>
                  </a:solidFill>
                  <a:ea typeface="思源宋体 CN Medium" panose="02020500000000000000" pitchFamily="18" charset="-122"/>
                </a:rPr>
                <a:t>三</a:t>
              </a:r>
              <a:r>
                <a:rPr lang="en-US" altLang="zh-CN" sz="2400" b="1" dirty="0">
                  <a:solidFill>
                    <a:srgbClr val="7E0C6E"/>
                  </a:solidFill>
                  <a:ea typeface="思源宋体 CN Medium" panose="02020500000000000000" pitchFamily="18" charset="-122"/>
                </a:rPr>
                <a:t>·</a:t>
              </a:r>
              <a:r>
                <a:rPr lang="zh-CN" altLang="en-US" sz="2400" b="1" dirty="0">
                  <a:solidFill>
                    <a:srgbClr val="7E0C6E"/>
                  </a:solidFill>
                  <a:ea typeface="思源宋体 CN Medium" panose="02020500000000000000" pitchFamily="18" charset="-122"/>
                </a:rPr>
                <a:t>基于点的多尺度曲线投票</a:t>
              </a:r>
              <a:r>
                <a:rPr lang="en-US" altLang="zh-CN" sz="2400" b="1" dirty="0">
                  <a:solidFill>
                    <a:srgbClr val="7E0C6E"/>
                  </a:solidFill>
                  <a:ea typeface="思源宋体 CN Medium" panose="02020500000000000000" pitchFamily="18" charset="-122"/>
                </a:rPr>
                <a:t>(PMCV)</a:t>
              </a:r>
              <a:endParaRPr lang="zh-CN" altLang="en-US" sz="2400" b="1" dirty="0">
                <a:solidFill>
                  <a:srgbClr val="7E0C6E"/>
                </a:solidFill>
                <a:ea typeface="思源宋体 CN Medium" panose="02020500000000000000" pitchFamily="18" charset="-122"/>
              </a:endParaRPr>
            </a:p>
          </p:txBody>
        </p:sp>
        <p:sp>
          <p:nvSpPr>
            <p:cNvPr id="13" name="矩形 12">
              <a:extLst>
                <a:ext uri="{FF2B5EF4-FFF2-40B4-BE49-F238E27FC236}">
                  <a16:creationId xmlns:a16="http://schemas.microsoft.com/office/drawing/2014/main" id="{385E9339-C6C2-4581-8A60-6E64854F7FB6}"/>
                </a:ext>
              </a:extLst>
            </p:cNvPr>
            <p:cNvSpPr/>
            <p:nvPr/>
          </p:nvSpPr>
          <p:spPr>
            <a:xfrm>
              <a:off x="6096000" y="4823472"/>
              <a:ext cx="4854771" cy="572050"/>
            </a:xfrm>
            <a:prstGeom prst="rect">
              <a:avLst/>
            </a:prstGeom>
            <a:noFill/>
            <a:ln w="28575">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a:solidFill>
                    <a:srgbClr val="7E0C6E"/>
                  </a:solidFill>
                  <a:ea typeface="思源宋体 CN Medium" panose="02020500000000000000" pitchFamily="18" charset="-122"/>
                </a:rPr>
                <a:t>四</a:t>
              </a:r>
              <a:r>
                <a:rPr lang="en-US" altLang="zh-CN" sz="2000" b="1" dirty="0">
                  <a:solidFill>
                    <a:srgbClr val="7E0C6E"/>
                  </a:solidFill>
                  <a:ea typeface="思源宋体 CN Medium" panose="02020500000000000000" pitchFamily="18" charset="-122"/>
                </a:rPr>
                <a:t>·</a:t>
              </a:r>
              <a:r>
                <a:rPr lang="zh-CN" altLang="en-US" sz="2000" b="1" dirty="0">
                  <a:solidFill>
                    <a:srgbClr val="7E0C6E"/>
                  </a:solidFill>
                  <a:ea typeface="思源宋体 CN Medium" panose="02020500000000000000" pitchFamily="18" charset="-122"/>
                </a:rPr>
                <a:t>通过平均曲率表征特征曲线，通过霍夫变换识别代数曲线（</a:t>
              </a:r>
              <a:r>
                <a:rPr lang="en-US" altLang="zh-CN" sz="2000" b="1" dirty="0">
                  <a:solidFill>
                    <a:srgbClr val="7E0C6E"/>
                  </a:solidFill>
                  <a:ea typeface="思源宋体 CN Medium" panose="02020500000000000000" pitchFamily="18" charset="-122"/>
                </a:rPr>
                <a:t>MHT</a:t>
              </a:r>
              <a:r>
                <a:rPr lang="zh-CN" altLang="en-US" sz="2000" b="1" dirty="0">
                  <a:solidFill>
                    <a:srgbClr val="7E0C6E"/>
                  </a:solidFill>
                  <a:ea typeface="思源宋体 CN Medium" panose="02020500000000000000" pitchFamily="18" charset="-122"/>
                </a:rPr>
                <a:t>） </a:t>
              </a:r>
            </a:p>
          </p:txBody>
        </p:sp>
        <p:sp>
          <p:nvSpPr>
            <p:cNvPr id="14" name="矩形 13">
              <a:extLst>
                <a:ext uri="{FF2B5EF4-FFF2-40B4-BE49-F238E27FC236}">
                  <a16:creationId xmlns:a16="http://schemas.microsoft.com/office/drawing/2014/main" id="{4958B0AC-146B-4F54-8233-679EB7765C84}"/>
                </a:ext>
              </a:extLst>
            </p:cNvPr>
            <p:cNvSpPr/>
            <p:nvPr/>
          </p:nvSpPr>
          <p:spPr>
            <a:xfrm>
              <a:off x="6096000" y="2583353"/>
              <a:ext cx="4854771" cy="572050"/>
            </a:xfrm>
            <a:prstGeom prst="rect">
              <a:avLst/>
            </a:prstGeom>
            <a:noFill/>
            <a:ln w="28575">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rgbClr val="7E0C6E"/>
                  </a:solidFill>
                  <a:ea typeface="思源宋体 CN Medium" panose="02020500000000000000" pitchFamily="18" charset="-122"/>
                </a:rPr>
                <a:t>二</a:t>
              </a:r>
              <a:r>
                <a:rPr lang="en-US" altLang="zh-CN" sz="2400" b="1" dirty="0">
                  <a:solidFill>
                    <a:srgbClr val="7E0C6E"/>
                  </a:solidFill>
                  <a:ea typeface="思源宋体 CN Medium" panose="02020500000000000000" pitchFamily="18" charset="-122"/>
                </a:rPr>
                <a:t>·</a:t>
              </a:r>
              <a:r>
                <a:rPr lang="zh-CN" altLang="en-US" sz="2400" b="1" dirty="0">
                  <a:solidFill>
                    <a:srgbClr val="7E0C6E"/>
                  </a:solidFill>
                  <a:ea typeface="思源宋体 CN Medium" panose="02020500000000000000" pitchFamily="18" charset="-122"/>
                </a:rPr>
                <a:t>基于角度和曲率显著性的点聚合</a:t>
              </a:r>
              <a:r>
                <a:rPr lang="en-US" altLang="zh-CN" sz="2400" b="1" dirty="0">
                  <a:solidFill>
                    <a:srgbClr val="7E0C6E"/>
                  </a:solidFill>
                  <a:ea typeface="思源宋体 CN Medium" panose="02020500000000000000" pitchFamily="18" charset="-122"/>
                </a:rPr>
                <a:t>(PC)</a:t>
              </a:r>
              <a:endParaRPr lang="zh-CN" altLang="en-US" sz="2400" b="1" dirty="0">
                <a:solidFill>
                  <a:srgbClr val="7E0C6E"/>
                </a:solidFill>
                <a:ea typeface="思源宋体 CN Medium" panose="02020500000000000000" pitchFamily="18" charset="-122"/>
              </a:endParaRPr>
            </a:p>
          </p:txBody>
        </p:sp>
        <p:sp>
          <p:nvSpPr>
            <p:cNvPr id="15" name="矩形 14">
              <a:extLst>
                <a:ext uri="{FF2B5EF4-FFF2-40B4-BE49-F238E27FC236}">
                  <a16:creationId xmlns:a16="http://schemas.microsoft.com/office/drawing/2014/main" id="{6CDDCE66-C8F1-436B-9F44-F36402E526E9}"/>
                </a:ext>
              </a:extLst>
            </p:cNvPr>
            <p:cNvSpPr/>
            <p:nvPr/>
          </p:nvSpPr>
          <p:spPr>
            <a:xfrm>
              <a:off x="6096000" y="1462478"/>
              <a:ext cx="4854771" cy="572050"/>
            </a:xfrm>
            <a:prstGeom prst="rect">
              <a:avLst/>
            </a:prstGeom>
            <a:noFill/>
            <a:ln w="28575">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r>
                <a:rPr lang="zh-CN" altLang="en-US" sz="2400" b="1" dirty="0">
                  <a:solidFill>
                    <a:srgbClr val="7E0C6E"/>
                  </a:solidFill>
                  <a:latin typeface="思源宋体 CN Medium" panose="02020500000000000000" pitchFamily="18" charset="-122"/>
                  <a:ea typeface="思源宋体 CN Medium" panose="02020500000000000000" pitchFamily="18" charset="-122"/>
                </a:rPr>
                <a:t>一</a:t>
              </a:r>
              <a:r>
                <a:rPr lang="en-US" altLang="zh-CN" sz="2400" b="1" dirty="0">
                  <a:solidFill>
                    <a:srgbClr val="7E0C6E"/>
                  </a:solidFill>
                  <a:latin typeface="思源宋体 CN Medium" panose="02020500000000000000" pitchFamily="18" charset="-122"/>
                  <a:ea typeface="思源宋体 CN Medium" panose="02020500000000000000" pitchFamily="18" charset="-122"/>
                </a:rPr>
                <a:t>·</a:t>
              </a:r>
              <a:r>
                <a:rPr lang="zh-CN" altLang="en-US" sz="2400" b="1" dirty="0">
                  <a:solidFill>
                    <a:srgbClr val="7E0C6E"/>
                  </a:solidFill>
                  <a:latin typeface="思源宋体 CN Medium" panose="02020500000000000000" pitchFamily="18" charset="-122"/>
                  <a:ea typeface="思源宋体 CN Medium" panose="02020500000000000000" pitchFamily="18" charset="-122"/>
                </a:rPr>
                <a:t>基于光谱的显著性估计</a:t>
              </a:r>
              <a:r>
                <a:rPr lang="en-US" altLang="zh-CN" sz="2400" b="1" dirty="0">
                  <a:solidFill>
                    <a:srgbClr val="7E0C6E"/>
                  </a:solidFill>
                  <a:latin typeface="思源宋体 CN Medium" panose="02020500000000000000" pitchFamily="18" charset="-122"/>
                  <a:ea typeface="思源宋体 CN Medium" panose="02020500000000000000" pitchFamily="18" charset="-122"/>
                </a:rPr>
                <a:t>(SBSE</a:t>
              </a:r>
              <a:r>
                <a:rPr lang="zh-CN" altLang="en-US" sz="2400" b="1" dirty="0">
                  <a:solidFill>
                    <a:srgbClr val="7E0C6E"/>
                  </a:solidFill>
                  <a:latin typeface="思源宋体 CN Medium" panose="02020500000000000000" pitchFamily="18" charset="-122"/>
                  <a:ea typeface="思源宋体 CN Medium" panose="02020500000000000000" pitchFamily="18" charset="-122"/>
                </a:rPr>
                <a:t>）</a:t>
              </a:r>
            </a:p>
          </p:txBody>
        </p:sp>
        <p:cxnSp>
          <p:nvCxnSpPr>
            <p:cNvPr id="16" name="直接连接符 15">
              <a:extLst>
                <a:ext uri="{FF2B5EF4-FFF2-40B4-BE49-F238E27FC236}">
                  <a16:creationId xmlns:a16="http://schemas.microsoft.com/office/drawing/2014/main" id="{37D5F053-8620-4625-839E-D96DAC3FC614}"/>
                </a:ext>
              </a:extLst>
            </p:cNvPr>
            <p:cNvCxnSpPr>
              <a:endCxn id="12" idx="1"/>
            </p:cNvCxnSpPr>
            <p:nvPr/>
          </p:nvCxnSpPr>
          <p:spPr>
            <a:xfrm>
              <a:off x="5823051" y="3985810"/>
              <a:ext cx="272949" cy="0"/>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BA024BC-BAF5-4C1D-B46F-352A8CE576EB}"/>
                </a:ext>
              </a:extLst>
            </p:cNvPr>
            <p:cNvCxnSpPr>
              <a:endCxn id="14" idx="1"/>
            </p:cNvCxnSpPr>
            <p:nvPr/>
          </p:nvCxnSpPr>
          <p:spPr>
            <a:xfrm>
              <a:off x="5823051" y="2869378"/>
              <a:ext cx="272949" cy="0"/>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9DA2EA9-4AEE-4286-BDCF-2BAB87E802F8}"/>
                </a:ext>
              </a:extLst>
            </p:cNvPr>
            <p:cNvCxnSpPr>
              <a:endCxn id="13" idx="1"/>
            </p:cNvCxnSpPr>
            <p:nvPr/>
          </p:nvCxnSpPr>
          <p:spPr>
            <a:xfrm>
              <a:off x="5823050" y="5109497"/>
              <a:ext cx="272950" cy="0"/>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3BD972D-4BE4-4228-95FA-F7074DD20DDA}"/>
                </a:ext>
              </a:extLst>
            </p:cNvPr>
            <p:cNvCxnSpPr>
              <a:endCxn id="15" idx="1"/>
            </p:cNvCxnSpPr>
            <p:nvPr/>
          </p:nvCxnSpPr>
          <p:spPr>
            <a:xfrm>
              <a:off x="5823052" y="1748503"/>
              <a:ext cx="272948" cy="0"/>
            </a:xfrm>
            <a:prstGeom prst="line">
              <a:avLst/>
            </a:prstGeom>
            <a:ln w="28575">
              <a:solidFill>
                <a:srgbClr val="7E0C6E"/>
              </a:solidFill>
            </a:ln>
          </p:spPr>
          <p:style>
            <a:lnRef idx="1">
              <a:schemeClr val="accent1"/>
            </a:lnRef>
            <a:fillRef idx="0">
              <a:schemeClr val="accent1"/>
            </a:fillRef>
            <a:effectRef idx="0">
              <a:schemeClr val="accent1"/>
            </a:effectRef>
            <a:fontRef idx="minor">
              <a:schemeClr val="tx1"/>
            </a:fontRef>
          </p:style>
        </p:cxnSp>
      </p:grpSp>
      <p:pic>
        <p:nvPicPr>
          <p:cNvPr id="67" name="图片 66">
            <a:extLst>
              <a:ext uri="{FF2B5EF4-FFF2-40B4-BE49-F238E27FC236}">
                <a16:creationId xmlns:a16="http://schemas.microsoft.com/office/drawing/2014/main" id="{12585EED-FB1C-4925-95A3-BD6CB49EFE70}"/>
              </a:ext>
            </a:extLst>
          </p:cNvPr>
          <p:cNvPicPr>
            <a:picLocks noChangeAspect="1"/>
          </p:cNvPicPr>
          <p:nvPr/>
        </p:nvPicPr>
        <p:blipFill>
          <a:blip r:embed="rId2"/>
          <a:stretch>
            <a:fillRect/>
          </a:stretch>
        </p:blipFill>
        <p:spPr>
          <a:xfrm>
            <a:off x="3939962" y="1023919"/>
            <a:ext cx="902286" cy="4810161"/>
          </a:xfrm>
          <a:prstGeom prst="rect">
            <a:avLst/>
          </a:prstGeom>
        </p:spPr>
      </p:pic>
    </p:spTree>
    <p:extLst>
      <p:ext uri="{BB962C8B-B14F-4D97-AF65-F5344CB8AC3E}">
        <p14:creationId xmlns:p14="http://schemas.microsoft.com/office/powerpoint/2010/main" val="4218841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3E9553E7-CD57-442E-B512-EE51DED8BA4F}"/>
              </a:ext>
            </a:extLst>
          </p:cNvPr>
          <p:cNvSpPr txBox="1"/>
          <p:nvPr/>
        </p:nvSpPr>
        <p:spPr>
          <a:xfrm>
            <a:off x="1435100" y="2895600"/>
            <a:ext cx="4889500" cy="584775"/>
          </a:xfrm>
          <a:prstGeom prst="rect">
            <a:avLst/>
          </a:prstGeom>
          <a:noFill/>
        </p:spPr>
        <p:txBody>
          <a:bodyPr wrap="square" rtlCol="0">
            <a:spAutoFit/>
          </a:bodyPr>
          <a:lstStyle/>
          <a:p>
            <a:pPr lvl="0" algn="ctr"/>
            <a:r>
              <a:rPr lang="zh-CN" altLang="en-US" sz="3200" b="1" dirty="0">
                <a:solidFill>
                  <a:srgbClr val="7E0C6E"/>
                </a:solidFill>
                <a:latin typeface="思源宋体 CN Medium" panose="02020500000000000000" pitchFamily="18" charset="-122"/>
                <a:ea typeface="思源宋体 CN Medium" panose="02020500000000000000" pitchFamily="18" charset="-122"/>
              </a:rPr>
              <a:t>一</a:t>
            </a:r>
            <a:r>
              <a:rPr lang="en-US" altLang="zh-CN" sz="3200" b="1" dirty="0">
                <a:solidFill>
                  <a:srgbClr val="7E0C6E"/>
                </a:solidFill>
                <a:latin typeface="思源宋体 CN Medium" panose="02020500000000000000" pitchFamily="18" charset="-122"/>
                <a:ea typeface="思源宋体 CN Medium" panose="02020500000000000000" pitchFamily="18" charset="-122"/>
              </a:rPr>
              <a:t>·</a:t>
            </a:r>
            <a:r>
              <a:rPr lang="zh-CN" altLang="en-US" sz="3200" b="1" dirty="0">
                <a:solidFill>
                  <a:srgbClr val="7E0C6E"/>
                </a:solidFill>
                <a:latin typeface="思源宋体 CN Medium" panose="02020500000000000000" pitchFamily="18" charset="-122"/>
                <a:ea typeface="思源宋体 CN Medium" panose="02020500000000000000" pitchFamily="18" charset="-122"/>
              </a:rPr>
              <a:t>基于光谱的显著性估计</a:t>
            </a:r>
          </a:p>
        </p:txBody>
      </p:sp>
      <p:sp>
        <p:nvSpPr>
          <p:cNvPr id="50" name="文本框 49">
            <a:extLst>
              <a:ext uri="{FF2B5EF4-FFF2-40B4-BE49-F238E27FC236}">
                <a16:creationId xmlns:a16="http://schemas.microsoft.com/office/drawing/2014/main" id="{8F3F4956-2C38-4CA6-8720-949624B3B693}"/>
              </a:ext>
            </a:extLst>
          </p:cNvPr>
          <p:cNvSpPr txBox="1"/>
          <p:nvPr/>
        </p:nvSpPr>
        <p:spPr>
          <a:xfrm>
            <a:off x="1435100" y="3568700"/>
            <a:ext cx="4889500" cy="646331"/>
          </a:xfrm>
          <a:prstGeom prst="rect">
            <a:avLst/>
          </a:prstGeom>
          <a:noFill/>
        </p:spPr>
        <p:txBody>
          <a:bodyPr wrap="square" rtlCol="0">
            <a:spAutoFit/>
          </a:bodyPr>
          <a:lstStyle/>
          <a:p>
            <a:pPr algn="ctr"/>
            <a:r>
              <a:rPr lang="en-US" altLang="zh-CN" sz="3600" b="1" dirty="0">
                <a:solidFill>
                  <a:srgbClr val="7E0C6E">
                    <a:alpha val="34000"/>
                  </a:srgbClr>
                </a:solidFill>
              </a:rPr>
              <a:t>(SBSE)</a:t>
            </a:r>
            <a:endParaRPr lang="zh-CN" altLang="en-US" sz="3600" b="1" dirty="0">
              <a:solidFill>
                <a:srgbClr val="7E0C6E">
                  <a:alpha val="34000"/>
                </a:srgbClr>
              </a:solidFill>
            </a:endParaRPr>
          </a:p>
        </p:txBody>
      </p:sp>
    </p:spTree>
    <p:extLst>
      <p:ext uri="{BB962C8B-B14F-4D97-AF65-F5344CB8AC3E}">
        <p14:creationId xmlns:p14="http://schemas.microsoft.com/office/powerpoint/2010/main" val="699888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910BCB2-98C1-4287-81C3-229AAFF3663E}"/>
              </a:ext>
            </a:extLst>
          </p:cNvPr>
          <p:cNvSpPr/>
          <p:nvPr/>
        </p:nvSpPr>
        <p:spPr>
          <a:xfrm>
            <a:off x="1018787" y="1378302"/>
            <a:ext cx="10154426" cy="476789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 name="矩形 2">
            <a:extLst>
              <a:ext uri="{FF2B5EF4-FFF2-40B4-BE49-F238E27FC236}">
                <a16:creationId xmlns:a16="http://schemas.microsoft.com/office/drawing/2014/main" id="{202776FE-09E7-45F5-9232-B7104937FD66}"/>
              </a:ext>
            </a:extLst>
          </p:cNvPr>
          <p:cNvSpPr/>
          <p:nvPr/>
        </p:nvSpPr>
        <p:spPr>
          <a:xfrm>
            <a:off x="1026407" y="1395302"/>
            <a:ext cx="10154426" cy="5080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right-quote-sign_36811">
            <a:extLst>
              <a:ext uri="{FF2B5EF4-FFF2-40B4-BE49-F238E27FC236}">
                <a16:creationId xmlns:a16="http://schemas.microsoft.com/office/drawing/2014/main" id="{E1BF494D-1C33-43CD-9299-7954A8E8A585}"/>
              </a:ext>
            </a:extLst>
          </p:cNvPr>
          <p:cNvSpPr>
            <a:spLocks noChangeAspect="1"/>
          </p:cNvSpPr>
          <p:nvPr/>
        </p:nvSpPr>
        <p:spPr bwMode="auto">
          <a:xfrm>
            <a:off x="10426368" y="1557587"/>
            <a:ext cx="609685" cy="591322"/>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rgbClr val="7E0C6E"/>
          </a:solidFill>
          <a:ln>
            <a:noFill/>
          </a:ln>
        </p:spPr>
      </p:sp>
      <p:sp>
        <p:nvSpPr>
          <p:cNvPr id="5" name="文本框 4">
            <a:extLst>
              <a:ext uri="{FF2B5EF4-FFF2-40B4-BE49-F238E27FC236}">
                <a16:creationId xmlns:a16="http://schemas.microsoft.com/office/drawing/2014/main" id="{EF0AFB15-4128-4BA3-9483-68BC5F016613}"/>
              </a:ext>
            </a:extLst>
          </p:cNvPr>
          <p:cNvSpPr txBox="1"/>
          <p:nvPr/>
        </p:nvSpPr>
        <p:spPr>
          <a:xfrm>
            <a:off x="1375928" y="1463102"/>
            <a:ext cx="9042820" cy="432562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2000" b="1" dirty="0">
                <a:solidFill>
                  <a:srgbClr val="7E0C6E"/>
                </a:solidFill>
                <a:effectLst/>
              </a:rPr>
              <a:t>此方法分为两个基本步骤：</a:t>
            </a:r>
            <a:endParaRPr lang="en-US" altLang="zh-CN" sz="2000" b="1" dirty="0">
              <a:solidFill>
                <a:srgbClr val="7E0C6E"/>
              </a:solidFill>
              <a:effectLst/>
            </a:endParaRPr>
          </a:p>
          <a:p>
            <a:endParaRPr lang="zh-CN" altLang="en-US" sz="2000" b="1" dirty="0">
              <a:solidFill>
                <a:srgbClr val="7E0C6E"/>
              </a:solidFill>
              <a:effectLst/>
            </a:endParaRPr>
          </a:p>
          <a:p>
            <a:r>
              <a:rPr lang="en-US" altLang="zh-CN" sz="2000" b="1" dirty="0"/>
              <a:t>Step1:</a:t>
            </a:r>
            <a:r>
              <a:rPr lang="zh-CN" altLang="en-US" sz="2000" b="1" dirty="0">
                <a:effectLst/>
              </a:rPr>
              <a:t>使用光谱分析估计每个顶点的显著性</a:t>
            </a:r>
            <a:r>
              <a:rPr lang="zh-CN" altLang="en-US" sz="2000" dirty="0">
                <a:effectLst/>
              </a:rPr>
              <a:t>。估计显著性的大小可识别折点是否为要素。根据几何，可以说要素折点表示要素曲线的边（波峰和谷）或拐角。</a:t>
            </a:r>
            <a:endParaRPr lang="en-US" altLang="zh-CN" sz="2000" dirty="0">
              <a:effectLst/>
            </a:endParaRPr>
          </a:p>
          <a:p>
            <a:endParaRPr lang="zh-CN" altLang="en-US" sz="2000" dirty="0">
              <a:effectLst/>
            </a:endParaRPr>
          </a:p>
          <a:p>
            <a:r>
              <a:rPr lang="en-US" altLang="zh-CN" sz="2000" b="1" dirty="0">
                <a:effectLst/>
              </a:rPr>
              <a:t>Step2:</a:t>
            </a:r>
            <a:r>
              <a:rPr lang="zh-CN" altLang="en-US" sz="2000" b="1" dirty="0">
                <a:effectLst/>
              </a:rPr>
              <a:t>估计提取特征的平均曲率</a:t>
            </a:r>
            <a:r>
              <a:rPr lang="zh-CN" altLang="en-US" sz="2000" dirty="0">
                <a:effectLst/>
              </a:rPr>
              <a:t>，并用于对不同的特征曲线进行分类。</a:t>
            </a:r>
            <a:endParaRPr lang="en-US" altLang="zh-CN" sz="2000" dirty="0">
              <a:effectLst/>
            </a:endParaRPr>
          </a:p>
          <a:p>
            <a:endParaRPr lang="zh-CN" altLang="en-US" sz="2000" dirty="0">
              <a:effectLst/>
            </a:endParaRPr>
          </a:p>
          <a:p>
            <a:r>
              <a:rPr lang="zh-CN" altLang="en-US" sz="2000" dirty="0">
                <a:effectLst/>
              </a:rPr>
              <a:t>算法的执行时间取决于：（</a:t>
            </a:r>
            <a:r>
              <a:rPr lang="en-US" altLang="zh-CN" sz="2000" dirty="0"/>
              <a:t>1</a:t>
            </a:r>
            <a:r>
              <a:rPr lang="zh-CN" altLang="en-US" sz="2000" dirty="0">
                <a:effectLst/>
              </a:rPr>
              <a:t>）网格的大小和（</a:t>
            </a:r>
            <a:r>
              <a:rPr lang="en-US" altLang="zh-CN" sz="2000" dirty="0"/>
              <a:t>2</a:t>
            </a:r>
            <a:r>
              <a:rPr lang="zh-CN" altLang="en-US" sz="2000" dirty="0">
                <a:effectLst/>
              </a:rPr>
              <a:t>）补丁的大小</a:t>
            </a:r>
            <a:endParaRPr lang="en-US" altLang="zh-CN" sz="2000" dirty="0">
              <a:effectLst/>
            </a:endParaRPr>
          </a:p>
          <a:p>
            <a:r>
              <a:rPr lang="zh-CN" altLang="en-US" sz="2000" dirty="0">
                <a:effectLst/>
              </a:rPr>
              <a:t>注：通常情况下，</a:t>
            </a:r>
            <a:r>
              <a:rPr lang="zh-CN" altLang="en-US" sz="2000" dirty="0"/>
              <a:t>执行速度</a:t>
            </a:r>
            <a:r>
              <a:rPr lang="zh-CN" altLang="en-US" sz="2000" dirty="0">
                <a:effectLst/>
              </a:rPr>
              <a:t>非常快。</a:t>
            </a:r>
            <a:endParaRPr lang="zh-CN" altLang="en-US" sz="2000" dirty="0">
              <a:solidFill>
                <a:schemeClr val="tx1"/>
              </a:solidFill>
              <a:latin typeface="+mn-ea"/>
            </a:endParaRPr>
          </a:p>
        </p:txBody>
      </p:sp>
      <p:sp>
        <p:nvSpPr>
          <p:cNvPr id="6" name="文本框 5">
            <a:extLst>
              <a:ext uri="{FF2B5EF4-FFF2-40B4-BE49-F238E27FC236}">
                <a16:creationId xmlns:a16="http://schemas.microsoft.com/office/drawing/2014/main" id="{9D842088-7D93-4DE6-93F3-BC7CE79DB9CE}"/>
              </a:ext>
            </a:extLst>
          </p:cNvPr>
          <p:cNvSpPr txBox="1"/>
          <p:nvPr/>
        </p:nvSpPr>
        <p:spPr>
          <a:xfrm>
            <a:off x="905546" y="234948"/>
            <a:ext cx="3472665" cy="584775"/>
          </a:xfrm>
          <a:prstGeom prst="rect">
            <a:avLst/>
          </a:prstGeom>
          <a:noFill/>
        </p:spPr>
        <p:txBody>
          <a:bodyPr wrap="square" rtlCol="0">
            <a:spAutoFit/>
          </a:bodyPr>
          <a:lstStyle/>
          <a:p>
            <a:r>
              <a:rPr lang="zh-CN" altLang="en-US" sz="3200" b="1" dirty="0"/>
              <a:t>实现流程总览</a:t>
            </a:r>
          </a:p>
        </p:txBody>
      </p:sp>
    </p:spTree>
    <p:extLst>
      <p:ext uri="{BB962C8B-B14F-4D97-AF65-F5344CB8AC3E}">
        <p14:creationId xmlns:p14="http://schemas.microsoft.com/office/powerpoint/2010/main" val="247583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şḷîḍe">
            <a:extLst>
              <a:ext uri="{FF2B5EF4-FFF2-40B4-BE49-F238E27FC236}">
                <a16:creationId xmlns:a16="http://schemas.microsoft.com/office/drawing/2014/main" id="{A9CF2B28-479F-4149-9241-1FD4627B7C3E}"/>
              </a:ext>
            </a:extLst>
          </p:cNvPr>
          <p:cNvSpPr/>
          <p:nvPr/>
        </p:nvSpPr>
        <p:spPr>
          <a:xfrm>
            <a:off x="6272083"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12" name="ïṧļîḓè">
            <a:extLst>
              <a:ext uri="{FF2B5EF4-FFF2-40B4-BE49-F238E27FC236}">
                <a16:creationId xmlns:a16="http://schemas.microsoft.com/office/drawing/2014/main" id="{FD4885D9-E8AC-40F9-8572-5EAFB7E54362}"/>
              </a:ext>
            </a:extLst>
          </p:cNvPr>
          <p:cNvSpPr/>
          <p:nvPr/>
        </p:nvSpPr>
        <p:spPr>
          <a:xfrm>
            <a:off x="748818"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3" name="ïṧļîḓè">
            <a:extLst>
              <a:ext uri="{FF2B5EF4-FFF2-40B4-BE49-F238E27FC236}">
                <a16:creationId xmlns:a16="http://schemas.microsoft.com/office/drawing/2014/main" id="{B07793F4-ED23-4AD5-B84B-E87F20637F28}"/>
              </a:ext>
            </a:extLst>
          </p:cNvPr>
          <p:cNvSpPr/>
          <p:nvPr/>
        </p:nvSpPr>
        <p:spPr>
          <a:xfrm>
            <a:off x="667795" y="1544320"/>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9" name="椭圆 18">
            <a:extLst>
              <a:ext uri="{FF2B5EF4-FFF2-40B4-BE49-F238E27FC236}">
                <a16:creationId xmlns:a16="http://schemas.microsoft.com/office/drawing/2014/main" id="{37473AD9-8741-4D04-AC1B-7FC21EA7E7FE}"/>
              </a:ext>
            </a:extLst>
          </p:cNvPr>
          <p:cNvSpPr/>
          <p:nvPr/>
        </p:nvSpPr>
        <p:spPr>
          <a:xfrm>
            <a:off x="5515594"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265934A-04E8-41DD-9454-8441F4A7C5DF}"/>
              </a:ext>
            </a:extLst>
          </p:cNvPr>
          <p:cNvSpPr/>
          <p:nvPr/>
        </p:nvSpPr>
        <p:spPr>
          <a:xfrm>
            <a:off x="6482945"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6F8EE4-65DF-447B-8187-BDA3504557C1}"/>
              </a:ext>
            </a:extLst>
          </p:cNvPr>
          <p:cNvSpPr/>
          <p:nvPr/>
        </p:nvSpPr>
        <p:spPr>
          <a:xfrm>
            <a:off x="6482945"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1A5C35F-461F-48B7-AA6E-5D131A61D41D}"/>
              </a:ext>
            </a:extLst>
          </p:cNvPr>
          <p:cNvSpPr/>
          <p:nvPr/>
        </p:nvSpPr>
        <p:spPr>
          <a:xfrm>
            <a:off x="5515594"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7633AA-FF8E-414E-A777-AC3F4B8FC49B}"/>
              </a:ext>
            </a:extLst>
          </p:cNvPr>
          <p:cNvSpPr/>
          <p:nvPr/>
        </p:nvSpPr>
        <p:spPr>
          <a:xfrm>
            <a:off x="6482945"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C4CB3DB-4ABE-4A78-9038-3C7387F35DD4}"/>
              </a:ext>
            </a:extLst>
          </p:cNvPr>
          <p:cNvSpPr/>
          <p:nvPr/>
        </p:nvSpPr>
        <p:spPr>
          <a:xfrm>
            <a:off x="5515594"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B51B4D-7F2C-4ADF-9475-D35191A05A2B}"/>
              </a:ext>
            </a:extLst>
          </p:cNvPr>
          <p:cNvSpPr/>
          <p:nvPr/>
        </p:nvSpPr>
        <p:spPr>
          <a:xfrm>
            <a:off x="5536557" y="3450773"/>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DA204A8-ABF3-409D-999D-011644F9DDB8}"/>
              </a:ext>
            </a:extLst>
          </p:cNvPr>
          <p:cNvSpPr/>
          <p:nvPr/>
        </p:nvSpPr>
        <p:spPr>
          <a:xfrm>
            <a:off x="5536557" y="4482487"/>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1947AF23-14E7-4636-B570-A613AD7E2607}"/>
              </a:ext>
            </a:extLst>
          </p:cNvPr>
          <p:cNvSpPr/>
          <p:nvPr/>
        </p:nvSpPr>
        <p:spPr>
          <a:xfrm>
            <a:off x="5536557" y="2419059"/>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C8DA98C-1562-4B7E-807E-788C90CB9AEA}"/>
              </a:ext>
            </a:extLst>
          </p:cNvPr>
          <p:cNvSpPr>
            <a:spLocks noChangeArrowheads="1"/>
          </p:cNvSpPr>
          <p:nvPr/>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3FDDEEA3-CAB6-44AD-BC55-5A31171C6F28}"/>
              </a:ext>
            </a:extLst>
          </p:cNvPr>
          <p:cNvSpPr>
            <a:spLocks noChangeArrowheads="1"/>
          </p:cNvSpPr>
          <p:nvPr/>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文本占位符 4">
            <a:extLst>
              <a:ext uri="{FF2B5EF4-FFF2-40B4-BE49-F238E27FC236}">
                <a16:creationId xmlns:a16="http://schemas.microsoft.com/office/drawing/2014/main" id="{C68FEEF5-70BA-4B6C-9AD3-AFBE201A1482}"/>
              </a:ext>
            </a:extLst>
          </p:cNvPr>
          <p:cNvSpPr txBox="1">
            <a:spLocks/>
          </p:cNvSpPr>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31" name="文本占位符 7">
            <a:extLst>
              <a:ext uri="{FF2B5EF4-FFF2-40B4-BE49-F238E27FC236}">
                <a16:creationId xmlns:a16="http://schemas.microsoft.com/office/drawing/2014/main" id="{DA66AB10-4600-478F-841B-5A7FEB67E855}"/>
              </a:ext>
            </a:extLst>
          </p:cNvPr>
          <p:cNvSpPr txBox="1">
            <a:spLocks/>
          </p:cNvSpPr>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58178CB-A52B-4767-82D2-50FC7803ECDA}"/>
                  </a:ext>
                </a:extLst>
              </p:cNvPr>
              <p:cNvSpPr txBox="1"/>
              <p:nvPr/>
            </p:nvSpPr>
            <p:spPr>
              <a:xfrm>
                <a:off x="835390" y="1631168"/>
                <a:ext cx="4867093" cy="430446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b="1" dirty="0">
                    <a:solidFill>
                      <a:srgbClr val="7E0C6E"/>
                    </a:solidFill>
                    <a:latin typeface="+mn-ea"/>
                  </a:rPr>
                  <a:t>𝟙</a:t>
                </a:r>
                <a:r>
                  <a:rPr lang="en-US" altLang="zh-CN" sz="1600" dirty="0">
                    <a:solidFill>
                      <a:schemeClr val="tx1"/>
                    </a:solidFill>
                    <a:latin typeface="+mn-ea"/>
                  </a:rPr>
                  <a:t>.</a:t>
                </a:r>
                <a:r>
                  <a:rPr lang="zh-CN" altLang="en-US" sz="1400" dirty="0">
                    <a:solidFill>
                      <a:schemeClr val="tx1"/>
                    </a:solidFill>
                    <a:latin typeface="+mn-ea"/>
                  </a:rPr>
                  <a:t>对于每个顶点</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𝑣</m:t>
                        </m:r>
                      </m:e>
                      <m:sub>
                        <m:r>
                          <a:rPr lang="en-US" altLang="zh-CN" sz="1400" b="0" i="1" smtClean="0">
                            <a:solidFill>
                              <a:schemeClr val="tx1"/>
                            </a:solidFill>
                            <a:latin typeface="Cambria Math" panose="02040503050406030204" pitchFamily="18" charset="0"/>
                          </a:rPr>
                          <m:t>𝑖</m:t>
                        </m:r>
                      </m:sub>
                    </m:sSub>
                    <m:r>
                      <a:rPr lang="zh-CN" altLang="en-US" sz="1400" i="1">
                        <a:solidFill>
                          <a:schemeClr val="tx1"/>
                        </a:solidFill>
                        <a:latin typeface="Cambria Math" panose="02040503050406030204" pitchFamily="18" charset="0"/>
                      </a:rPr>
                      <m:t>，</m:t>
                    </m:r>
                  </m:oMath>
                </a14:m>
                <a:r>
                  <a:rPr lang="zh-CN" altLang="en-US" sz="1400" dirty="0">
                    <a:solidFill>
                      <a:schemeClr val="tx1"/>
                    </a:solidFill>
                    <a:latin typeface="+mn-ea"/>
                  </a:rPr>
                  <a:t>定义</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𝑃</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2</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𝑘</m:t>
                        </m:r>
                      </m:sub>
                    </m:sSub>
                    <m:r>
                      <a:rPr lang="en-US" altLang="zh-CN" sz="1400" b="0" i="1" smtClean="0">
                        <a:solidFill>
                          <a:schemeClr val="tx1"/>
                        </a:solidFill>
                        <a:latin typeface="Cambria Math" panose="02040503050406030204" pitchFamily="18" charset="0"/>
                      </a:rPr>
                      <m:t>}</m:t>
                    </m:r>
                    <m:r>
                      <a:rPr lang="zh-CN" altLang="en-US" sz="1400" i="1">
                        <a:solidFill>
                          <a:schemeClr val="tx1"/>
                        </a:solidFill>
                        <a:latin typeface="Cambria Math" panose="02040503050406030204" pitchFamily="18" charset="0"/>
                      </a:rPr>
                      <m:t>，</m:t>
                    </m:r>
                  </m:oMath>
                </a14:m>
                <a:r>
                  <a:rPr lang="zh-CN" altLang="en-US" sz="1400" dirty="0">
                    <a:solidFill>
                      <a:schemeClr val="tx1"/>
                    </a:solidFill>
                    <a:latin typeface="+mn-ea"/>
                  </a:rPr>
                  <a:t>这</a:t>
                </a:r>
                <a:r>
                  <a:rPr lang="en-US" altLang="zh-CN" sz="1400" dirty="0">
                    <a:solidFill>
                      <a:schemeClr val="tx1"/>
                    </a:solidFill>
                    <a:latin typeface="+mn-ea"/>
                  </a:rPr>
                  <a:t>k</a:t>
                </a:r>
                <a:r>
                  <a:rPr lang="zh-CN" altLang="en-US" sz="1400" dirty="0">
                    <a:solidFill>
                      <a:schemeClr val="tx1"/>
                    </a:solidFill>
                    <a:latin typeface="+mn-ea"/>
                  </a:rPr>
                  <a:t>个点是几何上距离</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最近的</a:t>
                </a:r>
                <a:r>
                  <a:rPr lang="en-US" altLang="zh-CN" sz="1400" dirty="0">
                    <a:solidFill>
                      <a:schemeClr val="tx1"/>
                    </a:solidFill>
                    <a:latin typeface="+mn-ea"/>
                  </a:rPr>
                  <a:t>k</a:t>
                </a:r>
                <a:r>
                  <a:rPr lang="zh-CN" altLang="en-US" sz="1400" dirty="0">
                    <a:solidFill>
                      <a:schemeClr val="tx1"/>
                    </a:solidFill>
                    <a:latin typeface="+mn-ea"/>
                  </a:rPr>
                  <a:t>个点。</a:t>
                </a:r>
                <a:endParaRPr lang="en-US" altLang="zh-CN" sz="1400" dirty="0">
                  <a:solidFill>
                    <a:schemeClr val="tx1"/>
                  </a:solidFill>
                  <a:latin typeface="+mn-ea"/>
                </a:endParaRPr>
              </a:p>
              <a:p>
                <a:r>
                  <a:rPr lang="zh-CN" altLang="en-US" b="1" dirty="0">
                    <a:solidFill>
                      <a:srgbClr val="7E0C6E"/>
                    </a:solidFill>
                    <a:latin typeface="+mn-ea"/>
                  </a:rPr>
                  <a:t>𝟚</a:t>
                </a:r>
                <a:r>
                  <a:rPr lang="en-US" altLang="zh-CN" sz="1600" dirty="0">
                    <a:solidFill>
                      <a:schemeClr val="tx1"/>
                    </a:solidFill>
                    <a:latin typeface="+mn-ea"/>
                  </a:rPr>
                  <a:t>.</a:t>
                </a:r>
                <a:r>
                  <a:rPr lang="zh-CN" altLang="en-US" sz="1400" dirty="0">
                    <a:solidFill>
                      <a:schemeClr val="tx1"/>
                    </a:solidFill>
                    <a:latin typeface="+mn-ea"/>
                  </a:rPr>
                  <a:t>对于每个点</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oMath>
                </a14:m>
                <a:r>
                  <a:rPr lang="zh-CN" altLang="en-US" sz="1400" dirty="0">
                    <a:solidFill>
                      <a:schemeClr val="tx1"/>
                    </a:solidFill>
                    <a:latin typeface="+mn-ea"/>
                  </a:rPr>
                  <a:t>用</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𝑃</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定义一个矩阵</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smtClean="0">
                            <a:solidFill>
                              <a:schemeClr val="tx1"/>
                            </a:solidFill>
                            <a:latin typeface="Cambria Math" panose="02040503050406030204" pitchFamily="18" charset="0"/>
                          </a:rPr>
                          <m:t>N</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a:t>
                </a:r>
                <a:r>
                  <a:rPr lang="en-US" altLang="zh-CN" sz="1400" dirty="0">
                    <a:solidFill>
                      <a:schemeClr val="tx1"/>
                    </a:solidFill>
                    <a:latin typeface="+mn-ea"/>
                  </a:rPr>
                  <a:t> </a:t>
                </a:r>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r>
                          <a:rPr lang="en-US" altLang="zh-CN" sz="1400" b="0" i="1" smtClean="0">
                            <a:solidFill>
                              <a:schemeClr val="tx1"/>
                            </a:solidFill>
                            <a:latin typeface="Cambria Math" panose="02040503050406030204" pitchFamily="18" charset="0"/>
                          </a:rPr>
                          <m:t>𝑅</m:t>
                        </m:r>
                      </m:e>
                      <m:sup>
                        <m:d>
                          <m:dPr>
                            <m:ctrlPr>
                              <a:rPr lang="en-US" altLang="zh-CN" sz="1400" b="0" i="1" smtClean="0">
                                <a:solidFill>
                                  <a:schemeClr val="tx1"/>
                                </a:solidFill>
                                <a:latin typeface="Cambria Math" panose="02040503050406030204" pitchFamily="18" charset="0"/>
                              </a:rPr>
                            </m:ctrlPr>
                          </m:dPr>
                          <m:e>
                            <m:r>
                              <a:rPr lang="en-US" altLang="zh-CN" sz="1400" b="0" i="1" smtClean="0">
                                <a:solidFill>
                                  <a:schemeClr val="tx1"/>
                                </a:solidFill>
                                <a:latin typeface="Cambria Math" panose="02040503050406030204" pitchFamily="18" charset="0"/>
                              </a:rPr>
                              <m:t>𝐾</m:t>
                            </m:r>
                            <m:r>
                              <a:rPr lang="en-US" altLang="zh-CN" sz="1400" b="0" i="1" smtClean="0">
                                <a:solidFill>
                                  <a:schemeClr val="tx1"/>
                                </a:solidFill>
                                <a:latin typeface="Cambria Math" panose="02040503050406030204" pitchFamily="18" charset="0"/>
                              </a:rPr>
                              <m:t>+1</m:t>
                            </m:r>
                          </m:e>
                        </m:d>
                        <m:r>
                          <a:rPr lang="en-US" altLang="zh-CN" sz="1400" b="0" i="1" smtClean="0">
                            <a:solidFill>
                              <a:schemeClr val="tx1"/>
                            </a:solidFill>
                            <a:latin typeface="Cambria Math" panose="02040503050406030204" pitchFamily="18" charset="0"/>
                          </a:rPr>
                          <m:t>∗3</m:t>
                        </m:r>
                      </m:sup>
                    </m:sSup>
                  </m:oMath>
                </a14:m>
                <a:endParaRPr lang="en-US" altLang="zh-CN" sz="1400" dirty="0">
                  <a:solidFill>
                    <a:schemeClr val="tx1"/>
                  </a:solidFill>
                  <a:latin typeface="+mn-ea"/>
                </a:endParaRPr>
              </a:p>
              <a:p>
                <a14:m>
                  <m:oMath xmlns:m="http://schemas.openxmlformats.org/officeDocument/2006/math">
                    <m:sSup>
                      <m:sSupPr>
                        <m:ctrlPr>
                          <a:rPr lang="en-US" altLang="zh-CN" sz="1400" i="1" smtClean="0">
                            <a:solidFill>
                              <a:schemeClr val="tx1"/>
                            </a:solidFill>
                            <a:latin typeface="Cambria Math" panose="02040503050406030204" pitchFamily="18" charset="0"/>
                          </a:rPr>
                        </m:ctrlPr>
                      </m:sSup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𝑁</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𝑘</m:t>
                            </m:r>
                          </m:sub>
                        </m:sSub>
                        <m:r>
                          <a:rPr lang="en-US" altLang="zh-CN" sz="1400" i="1">
                            <a:solidFill>
                              <a:schemeClr val="tx1"/>
                            </a:solidFill>
                            <a:latin typeface="Cambria Math" panose="02040503050406030204" pitchFamily="18" charset="0"/>
                          </a:rPr>
                          <m:t>]</m:t>
                        </m:r>
                      </m:e>
                      <m:sup>
                        <m:r>
                          <a:rPr lang="en-US" altLang="zh-CN" sz="1400" b="0" i="1" smtClean="0">
                            <a:solidFill>
                              <a:schemeClr val="tx1"/>
                            </a:solidFill>
                            <a:latin typeface="Cambria Math" panose="02040503050406030204" pitchFamily="18" charset="0"/>
                          </a:rPr>
                          <m:t>𝑇</m:t>
                        </m:r>
                      </m:sup>
                    </m:sSup>
                  </m:oMath>
                </a14:m>
                <a:r>
                  <a:rPr lang="zh-CN" altLang="en-US" sz="1600" dirty="0">
                    <a:solidFill>
                      <a:schemeClr val="tx1"/>
                    </a:solidFill>
                    <a:latin typeface="+mn-ea"/>
                  </a:rPr>
                  <a:t>𝟘𝟝𝟞𝟟𝟠𝟡</a:t>
                </a:r>
                <a:endParaRPr lang="en-US" altLang="zh-CN" sz="1600" dirty="0">
                  <a:solidFill>
                    <a:schemeClr val="tx1"/>
                  </a:solidFill>
                  <a:latin typeface="+mn-ea"/>
                </a:endParaRPr>
              </a:p>
              <a:p>
                <a:r>
                  <a:rPr lang="zh-CN" altLang="en-US" sz="1400" dirty="0">
                    <a:solidFill>
                      <a:schemeClr val="tx1"/>
                    </a:solidFill>
                    <a:latin typeface="+mn-ea"/>
                  </a:rPr>
                  <a:t>其中，</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的定义为</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𝑛</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f>
                        <m:fPr>
                          <m:ctrlPr>
                            <a:rPr lang="en-US" altLang="zh-CN" sz="1400" i="1" smtClean="0">
                              <a:solidFill>
                                <a:schemeClr val="tx1"/>
                              </a:solidFill>
                              <a:latin typeface="Cambria Math" panose="02040503050406030204" pitchFamily="18" charset="0"/>
                            </a:rPr>
                          </m:ctrlPr>
                        </m:fPr>
                        <m:num>
                          <m:nary>
                            <m:naryPr>
                              <m:chr m:val="∑"/>
                              <m:supHide m:val="on"/>
                              <m:ctrlPr>
                                <a:rPr lang="en-US" altLang="zh-CN" sz="1400" i="1" smtClean="0">
                                  <a:solidFill>
                                    <a:schemeClr val="tx1"/>
                                  </a:solidFill>
                                  <a:latin typeface="Cambria Math" panose="02040503050406030204" pitchFamily="18" charset="0"/>
                                </a:rPr>
                              </m:ctrlPr>
                            </m:naryPr>
                            <m:sub>
                              <m:r>
                                <m:rPr>
                                  <m:sty m:val="p"/>
                                  <m:brk m:alnAt="7"/>
                                </m:rPr>
                                <a:rPr lang="en-US" altLang="zh-CN" sz="1400" i="1">
                                  <a:solidFill>
                                    <a:schemeClr val="tx1"/>
                                  </a:solidFill>
                                  <a:latin typeface="Cambria Math" panose="02040503050406030204" pitchFamily="18" charset="0"/>
                                </a:rPr>
                                <m:t>j</m:t>
                              </m:r>
                              <m:r>
                                <m:rPr>
                                  <m:nor/>
                                </m:rPr>
                                <a:rPr lang="zh-CN" altLang="en-US" sz="1400" dirty="0">
                                  <a:solidFill>
                                    <a:schemeClr val="tx1"/>
                                  </a:solidFill>
                                  <a:latin typeface="+mn-ea"/>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𝑁</m:t>
                                  </m:r>
                                </m:e>
                                <m:sub>
                                  <m:r>
                                    <a:rPr lang="en-US" altLang="zh-CN" sz="1400" i="1">
                                      <a:solidFill>
                                        <a:schemeClr val="tx1"/>
                                      </a:solidFill>
                                      <a:latin typeface="Cambria Math" panose="02040503050406030204" pitchFamily="18" charset="0"/>
                                    </a:rPr>
                                    <m:t>𝑖</m:t>
                                  </m:r>
                                </m:sub>
                              </m:sSub>
                            </m:sub>
                            <m:sup/>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𝑛</m:t>
                                  </m:r>
                                </m:e>
                                <m:sub>
                                  <m:r>
                                    <a:rPr lang="en-US" altLang="zh-CN" sz="1400" b="0" i="1" smtClean="0">
                                      <a:solidFill>
                                        <a:schemeClr val="tx1"/>
                                      </a:solidFill>
                                      <a:latin typeface="Cambria Math" panose="02040503050406030204" pitchFamily="18" charset="0"/>
                                    </a:rPr>
                                    <m:t>𝑐𝑗</m:t>
                                  </m:r>
                                </m:sub>
                              </m:sSub>
                            </m:e>
                          </m:nary>
                        </m:num>
                        <m:den>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𝑁</m:t>
                              </m:r>
                            </m:e>
                            <m:sub>
                              <m:r>
                                <a:rPr lang="en-US" altLang="zh-CN" sz="1400" i="1">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den>
                      </m:f>
                    </m:oMath>
                  </m:oMathPara>
                </a14:m>
                <a:endParaRPr lang="en-US" altLang="zh-CN" sz="1400" dirty="0">
                  <a:solidFill>
                    <a:schemeClr val="tx1"/>
                  </a:solidFill>
                  <a:latin typeface="+mn-ea"/>
                </a:endParaRPr>
              </a:p>
              <a:p>
                <a:r>
                  <a:rPr lang="zh-CN" altLang="en-US" b="1" dirty="0">
                    <a:solidFill>
                      <a:srgbClr val="7E0C6E"/>
                    </a:solidFill>
                    <a:latin typeface="+mn-ea"/>
                  </a:rPr>
                  <a:t>𝟛</a:t>
                </a:r>
                <a:r>
                  <a:rPr lang="en-US" altLang="zh-CN" sz="1600" dirty="0">
                    <a:solidFill>
                      <a:schemeClr val="tx1"/>
                    </a:solidFill>
                    <a:latin typeface="+mn-ea"/>
                  </a:rPr>
                  <a:t>.</a:t>
                </a:r>
                <a:r>
                  <a:rPr lang="zh-CN" altLang="en-US" sz="1400" dirty="0">
                    <a:solidFill>
                      <a:schemeClr val="tx1"/>
                    </a:solidFill>
                    <a:latin typeface="+mn-ea"/>
                  </a:rPr>
                  <a:t>对于每个顶点，关联的协方差矩阵</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R</m:t>
                        </m:r>
                      </m:e>
                      <m:sub>
                        <m:r>
                          <a:rPr lang="en-US" altLang="zh-CN" sz="1400" i="1">
                            <a:solidFill>
                              <a:schemeClr val="tx1"/>
                            </a:solidFill>
                            <a:latin typeface="Cambria Math" panose="02040503050406030204" pitchFamily="18" charset="0"/>
                          </a:rPr>
                          <m:t>𝑖</m:t>
                        </m:r>
                      </m:sub>
                    </m:sSub>
                  </m:oMath>
                </a14:m>
                <a:r>
                  <a:rPr lang="en-US" altLang="zh-CN" sz="1400" dirty="0">
                    <a:solidFill>
                      <a:schemeClr val="tx1"/>
                    </a:solidFill>
                    <a:latin typeface="+mn-ea"/>
                  </a:rPr>
                  <a:t>=</a:t>
                </a:r>
                <a14:m>
                  <m:oMath xmlns:m="http://schemas.openxmlformats.org/officeDocument/2006/math">
                    <m:sSubSup>
                      <m:sSubSupPr>
                        <m:ctrlPr>
                          <a:rPr lang="en-US" altLang="zh-CN" sz="1400" i="1" dirty="0" smtClean="0">
                            <a:solidFill>
                              <a:schemeClr val="tx1"/>
                            </a:solidFill>
                            <a:latin typeface="Cambria Math" panose="02040503050406030204" pitchFamily="18" charset="0"/>
                          </a:rPr>
                        </m:ctrlPr>
                      </m:sSubSupPr>
                      <m:e>
                        <m:r>
                          <a:rPr lang="en-US" altLang="zh-CN" sz="1400" b="0" i="1" dirty="0" smtClean="0">
                            <a:solidFill>
                              <a:schemeClr val="tx1"/>
                            </a:solidFill>
                            <a:latin typeface="Cambria Math" panose="02040503050406030204" pitchFamily="18" charset="0"/>
                          </a:rPr>
                          <m:t>𝑁</m:t>
                        </m:r>
                      </m:e>
                      <m:sub>
                        <m:r>
                          <a:rPr lang="en-US" altLang="zh-CN" sz="1400" b="0" i="1" dirty="0" smtClean="0">
                            <a:solidFill>
                              <a:schemeClr val="tx1"/>
                            </a:solidFill>
                            <a:latin typeface="Cambria Math" panose="02040503050406030204" pitchFamily="18" charset="0"/>
                          </a:rPr>
                          <m:t>𝑖</m:t>
                        </m:r>
                      </m:sub>
                      <m:sup>
                        <m:r>
                          <a:rPr lang="en-US" altLang="zh-CN" sz="1400" b="0" i="1" dirty="0" smtClean="0">
                            <a:solidFill>
                              <a:schemeClr val="tx1"/>
                            </a:solidFill>
                            <a:latin typeface="Cambria Math" panose="02040503050406030204" pitchFamily="18" charset="0"/>
                          </a:rPr>
                          <m:t>𝑇</m:t>
                        </m:r>
                      </m:sup>
                    </m:sSubSup>
                  </m:oMath>
                </a14:m>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N</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被分解为：</a:t>
                </a:r>
                <a:br>
                  <a:rPr lang="en-US" altLang="zh-CN" sz="1400" dirty="0">
                    <a:solidFill>
                      <a:schemeClr val="tx1"/>
                    </a:solidFill>
                    <a:latin typeface="+mn-ea"/>
                  </a:rPr>
                </a:br>
                <a14:m>
                  <m:oMathPara xmlns:m="http://schemas.openxmlformats.org/officeDocument/2006/math">
                    <m:oMathParaPr>
                      <m:jc m:val="centerGroup"/>
                    </m:oMathParaPr>
                    <m:oMath xmlns:m="http://schemas.openxmlformats.org/officeDocument/2006/math">
                      <m:r>
                        <m:rPr>
                          <m:sty m:val="p"/>
                        </m:rPr>
                        <a:rPr lang="en-US" altLang="zh-CN" sz="1400" i="1" dirty="0">
                          <a:solidFill>
                            <a:schemeClr val="tx1"/>
                          </a:solidFill>
                          <a:latin typeface="Cambria Math" panose="02040503050406030204" pitchFamily="18" charset="0"/>
                        </a:rPr>
                        <m:t>eig</m:t>
                      </m:r>
                      <m:r>
                        <m:rPr>
                          <m:nor/>
                        </m:rPr>
                        <a:rPr lang="en-US" altLang="zh-CN" sz="1400" dirty="0">
                          <a:solidFill>
                            <a:schemeClr val="tx1"/>
                          </a:solidFill>
                          <a:latin typeface="+mn-ea"/>
                        </a:rPr>
                        <m:t>(</m:t>
                      </m:r>
                      <m:sSub>
                        <m:sSubPr>
                          <m:ctrlPr>
                            <a:rPr lang="en-US" altLang="zh-CN" sz="1400" i="1">
                              <a:solidFill>
                                <a:schemeClr val="tx1"/>
                              </a:solidFill>
                              <a:latin typeface="Cambria Math" panose="02040503050406030204" pitchFamily="18" charset="0"/>
                            </a:rPr>
                          </m:ctrlPr>
                        </m:sSubPr>
                        <m:e>
                          <m:r>
                            <m:rPr>
                              <m:sty m:val="p"/>
                            </m:rPr>
                            <a:rPr lang="en-US" altLang="zh-CN" sz="1400" i="1">
                              <a:solidFill>
                                <a:schemeClr val="tx1"/>
                              </a:solidFill>
                              <a:latin typeface="Cambria Math" panose="02040503050406030204" pitchFamily="18" charset="0"/>
                            </a:rPr>
                            <m:t>R</m:t>
                          </m:r>
                        </m:e>
                        <m:sub>
                          <m:r>
                            <a:rPr lang="en-US" altLang="zh-CN" sz="1400" i="1">
                              <a:solidFill>
                                <a:schemeClr val="tx1"/>
                              </a:solidFill>
                              <a:latin typeface="Cambria Math" panose="02040503050406030204" pitchFamily="18" charset="0"/>
                            </a:rPr>
                            <m:t>𝑖</m:t>
                          </m:r>
                        </m:sub>
                      </m:sSub>
                      <m:r>
                        <m:rPr>
                          <m:nor/>
                        </m:rPr>
                        <a:rPr lang="en-US" altLang="zh-CN" sz="1400" dirty="0">
                          <a:solidFill>
                            <a:schemeClr val="tx1"/>
                          </a:solidFill>
                          <a:latin typeface="+mn-ea"/>
                        </a:rPr>
                        <m:t>)=</m:t>
                      </m:r>
                      <m:r>
                        <m:rPr>
                          <m:nor/>
                        </m:rPr>
                        <a:rPr lang="en-US" altLang="zh-CN" sz="1400" dirty="0">
                          <a:solidFill>
                            <a:schemeClr val="tx1"/>
                          </a:solidFill>
                        </a:rPr>
                        <m:t> </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𝑈</m:t>
                          </m:r>
                        </m:e>
                        <m:sub>
                          <m:r>
                            <a:rPr lang="en-US" altLang="zh-CN" sz="1400" i="1">
                              <a:solidFill>
                                <a:schemeClr val="tx1"/>
                              </a:solidFill>
                              <a:latin typeface="Cambria Math" panose="02040503050406030204" pitchFamily="18" charset="0"/>
                            </a:rPr>
                            <m:t>𝑖</m:t>
                          </m:r>
                        </m:sub>
                      </m:sSub>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m:t>
                          </m:r>
                        </m:e>
                        <m:sub>
                          <m:r>
                            <a:rPr lang="en-US" altLang="zh-CN" sz="1400" i="1">
                              <a:solidFill>
                                <a:schemeClr val="tx1"/>
                              </a:solidFill>
                              <a:latin typeface="Cambria Math" panose="02040503050406030204" pitchFamily="18" charset="0"/>
                            </a:rPr>
                            <m:t>𝑖</m:t>
                          </m:r>
                        </m:sub>
                      </m:sSub>
                    </m:oMath>
                  </m:oMathPara>
                </a14:m>
                <a:endParaRPr lang="en-US" altLang="zh-CN" sz="1400" dirty="0">
                  <a:solidFill>
                    <a:schemeClr val="tx1"/>
                  </a:solidFill>
                  <a:latin typeface="+mn-ea"/>
                </a:endParaRPr>
              </a:p>
              <a:p>
                <a:r>
                  <a:rPr lang="zh-CN" altLang="en-US" sz="1400" dirty="0">
                    <a:solidFill>
                      <a:schemeClr val="tx1"/>
                    </a:solidFill>
                    <a:latin typeface="+mn-ea"/>
                  </a:rPr>
                  <a:t>其中，</a:t>
                </a:r>
                <a:r>
                  <a:rPr lang="en-US" altLang="zh-CN" sz="1400" dirty="0">
                    <a:solidFill>
                      <a:schemeClr val="tx1"/>
                    </a:solidFill>
                  </a:rPr>
                  <a:t>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𝑈</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 ⋴</a:t>
                </a:r>
                <a:r>
                  <a:rPr lang="en-US" altLang="zh-CN" sz="1400" dirty="0">
                    <a:solidFill>
                      <a:schemeClr val="tx1"/>
                    </a:solidFill>
                  </a:rPr>
                  <a:t> </a:t>
                </a:r>
                <a14:m>
                  <m:oMath xmlns:m="http://schemas.openxmlformats.org/officeDocument/2006/math">
                    <m:sSup>
                      <m:sSupPr>
                        <m:ctrlPr>
                          <a:rPr lang="en-US" altLang="zh-CN" sz="1400" i="1">
                            <a:solidFill>
                              <a:schemeClr val="tx1"/>
                            </a:solidFill>
                            <a:latin typeface="Cambria Math" panose="02040503050406030204" pitchFamily="18" charset="0"/>
                          </a:rPr>
                        </m:ctrlPr>
                      </m:sSupPr>
                      <m:e>
                        <m:r>
                          <a:rPr lang="zh-CN" altLang="en-US" sz="140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𝑅</m:t>
                        </m:r>
                        <m:r>
                          <a:rPr lang="en-US" altLang="zh-CN" sz="1400" b="0" i="1" smtClean="0">
                            <a:solidFill>
                              <a:schemeClr val="tx1"/>
                            </a:solidFill>
                            <a:latin typeface="Cambria Math" panose="02040503050406030204" pitchFamily="18" charset="0"/>
                          </a:rPr>
                          <m:t>)</m:t>
                        </m:r>
                      </m:e>
                      <m:sup>
                        <m:r>
                          <a:rPr lang="en-US" altLang="zh-CN" sz="1400" b="0" i="1" smtClean="0">
                            <a:solidFill>
                              <a:schemeClr val="tx1"/>
                            </a:solidFill>
                            <a:latin typeface="Cambria Math" panose="02040503050406030204" pitchFamily="18" charset="0"/>
                          </a:rPr>
                          <m:t>3</m:t>
                        </m:r>
                        <m:r>
                          <a:rPr lang="en-US" altLang="zh-CN" sz="1400" b="0" i="1" smtClean="0">
                            <a:solidFill>
                              <a:schemeClr val="tx1"/>
                            </a:solidFill>
                            <a:latin typeface="Cambria Math" panose="02040503050406030204" pitchFamily="18" charset="0"/>
                          </a:rPr>
                          <m:t>𝑥</m:t>
                        </m:r>
                        <m:r>
                          <a:rPr lang="en-US" altLang="zh-CN" sz="1400" i="1">
                            <a:solidFill>
                              <a:schemeClr val="tx1"/>
                            </a:solidFill>
                            <a:latin typeface="Cambria Math" panose="02040503050406030204" pitchFamily="18" charset="0"/>
                          </a:rPr>
                          <m:t>3</m:t>
                        </m:r>
                      </m:sup>
                    </m:sSup>
                  </m:oMath>
                </a14:m>
                <a:r>
                  <a:rPr lang="zh-CN" altLang="en-US" sz="1400" dirty="0">
                    <a:solidFill>
                      <a:schemeClr val="tx1"/>
                    </a:solidFill>
                    <a:latin typeface="+mn-ea"/>
                  </a:rPr>
                  <a:t>表示特征向量矩阵</a:t>
                </a:r>
                <a:r>
                  <a:rPr lang="en-US" altLang="zh-CN" sz="1400" dirty="0">
                    <a:solidFill>
                      <a:schemeClr val="tx1"/>
                    </a:solidFill>
                    <a:latin typeface="+mn-ea"/>
                  </a:rPr>
                  <a:t>,</a:t>
                </a:r>
                <a:r>
                  <a:rPr lang="zh-CN" altLang="en-US" sz="1400" dirty="0">
                    <a:solidFill>
                      <a:schemeClr val="tx1"/>
                    </a:solidFill>
                    <a:latin typeface="+mn-ea"/>
                  </a:rPr>
                  <a:t>且</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m:t>
                          </m:r>
                        </m:e>
                        <m:sub>
                          <m:r>
                            <a:rPr lang="en-US" altLang="zh-CN" sz="1400" i="1">
                              <a:solidFill>
                                <a:schemeClr val="tx1"/>
                              </a:solidFill>
                              <a:latin typeface="Cambria Math" panose="02040503050406030204" pitchFamily="18" charset="0"/>
                            </a:rPr>
                            <m:t>𝑖</m:t>
                          </m:r>
                        </m:sub>
                      </m:sSub>
                      <m:r>
                        <a:rPr lang="en-US" altLang="zh-CN" sz="1400" b="0" i="0" smtClean="0">
                          <a:solidFill>
                            <a:schemeClr val="tx1"/>
                          </a:solidFill>
                          <a:latin typeface="Cambria Math" panose="02040503050406030204" pitchFamily="18" charset="0"/>
                        </a:rPr>
                        <m:t>=</m:t>
                      </m:r>
                      <m:r>
                        <m:rPr>
                          <m:sty m:val="p"/>
                        </m:rPr>
                        <a:rPr lang="en-US" altLang="zh-CN" sz="1400" b="0" i="0" smtClean="0">
                          <a:solidFill>
                            <a:schemeClr val="tx1"/>
                          </a:solidFill>
                          <a:latin typeface="Cambria Math" panose="02040503050406030204" pitchFamily="18" charset="0"/>
                        </a:rPr>
                        <m:t>diag</m:t>
                      </m:r>
                      <m:r>
                        <a:rPr lang="en-US" altLang="zh-CN" sz="1400" b="0" i="0"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smtClean="0">
                              <a:solidFill>
                                <a:schemeClr val="tx1"/>
                              </a:solidFill>
                              <a:latin typeface="Cambria Math" panose="02040503050406030204" pitchFamily="18" charset="0"/>
                            </a:rPr>
                            <m:t>𝜆</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1</m:t>
                          </m:r>
                        </m:sub>
                      </m:sSub>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𝜆</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2</m:t>
                          </m:r>
                        </m:sub>
                      </m:sSub>
                      <m:r>
                        <a:rPr lang="en-US" altLang="zh-CN" sz="1400" b="0" i="0"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𝜆</m:t>
                          </m:r>
                        </m:e>
                        <m:sub>
                          <m:r>
                            <a:rPr lang="en-US" altLang="zh-CN" sz="1400" i="1">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3</m:t>
                          </m:r>
                        </m:sub>
                      </m:sSub>
                      <m:r>
                        <a:rPr lang="en-US" altLang="zh-CN" sz="1400" b="0" i="0" smtClean="0">
                          <a:solidFill>
                            <a:schemeClr val="tx1"/>
                          </a:solidFill>
                          <a:latin typeface="Cambria Math" panose="02040503050406030204" pitchFamily="18" charset="0"/>
                        </a:rPr>
                        <m:t>)</m:t>
                      </m:r>
                    </m:oMath>
                  </m:oMathPara>
                </a14:m>
                <a:endParaRPr lang="en-US" altLang="zh-CN" sz="1400" dirty="0">
                  <a:solidFill>
                    <a:schemeClr val="tx1"/>
                  </a:solidFill>
                  <a:latin typeface="+mn-ea"/>
                </a:endParaRPr>
              </a:p>
              <a:p>
                <a:endParaRPr lang="zh-CN" altLang="en-US" sz="1600" dirty="0">
                  <a:solidFill>
                    <a:schemeClr val="tx1"/>
                  </a:solidFill>
                  <a:latin typeface="+mn-ea"/>
                </a:endParaRPr>
              </a:p>
            </p:txBody>
          </p:sp>
        </mc:Choice>
        <mc:Fallback>
          <p:sp>
            <p:nvSpPr>
              <p:cNvPr id="32" name="文本框 31">
                <a:extLst>
                  <a:ext uri="{FF2B5EF4-FFF2-40B4-BE49-F238E27FC236}">
                    <a16:creationId xmlns:a16="http://schemas.microsoft.com/office/drawing/2014/main" id="{458178CB-A52B-4767-82D2-50FC7803ECDA}"/>
                  </a:ext>
                </a:extLst>
              </p:cNvPr>
              <p:cNvSpPr txBox="1">
                <a:spLocks noRot="1" noChangeAspect="1" noMove="1" noResize="1" noEditPoints="1" noAdjustHandles="1" noChangeArrowheads="1" noChangeShapeType="1" noTextEdit="1"/>
              </p:cNvSpPr>
              <p:nvPr/>
            </p:nvSpPr>
            <p:spPr>
              <a:xfrm>
                <a:off x="835390" y="1631168"/>
                <a:ext cx="4867093" cy="4304466"/>
              </a:xfrm>
              <a:prstGeom prst="rect">
                <a:avLst/>
              </a:prstGeom>
              <a:blipFill>
                <a:blip r:embed="rId2"/>
                <a:stretch>
                  <a:fillRect/>
                </a:stretch>
              </a:blipFill>
              <a:ln>
                <a:noFill/>
              </a:ln>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ABE2B83-4B27-4C83-B94F-AC7AD8433D17}"/>
              </a:ext>
            </a:extLst>
          </p:cNvPr>
          <p:cNvSpPr txBox="1"/>
          <p:nvPr/>
        </p:nvSpPr>
        <p:spPr>
          <a:xfrm>
            <a:off x="905546" y="234948"/>
            <a:ext cx="6023892" cy="584775"/>
          </a:xfrm>
          <a:prstGeom prst="rect">
            <a:avLst/>
          </a:prstGeom>
          <a:noFill/>
        </p:spPr>
        <p:txBody>
          <a:bodyPr wrap="square" rtlCol="0">
            <a:spAutoFit/>
          </a:bodyPr>
          <a:lstStyle/>
          <a:p>
            <a:r>
              <a:rPr lang="en-US" altLang="zh-CN" sz="3200" b="1" dirty="0"/>
              <a:t>Step1:</a:t>
            </a:r>
            <a:r>
              <a:rPr lang="zh-CN" altLang="en-US" sz="3200" b="1" dirty="0"/>
              <a:t>顶点显著性的定义和计算</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2908783-0D6D-6A96-6FD1-0CC91AF5467A}"/>
                  </a:ext>
                </a:extLst>
              </p:cNvPr>
              <p:cNvSpPr txBox="1"/>
              <p:nvPr/>
            </p:nvSpPr>
            <p:spPr>
              <a:xfrm>
                <a:off x="6482945" y="1512134"/>
                <a:ext cx="4867093" cy="4194436"/>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b="1" dirty="0">
                    <a:solidFill>
                      <a:srgbClr val="7E0C6E"/>
                    </a:solidFill>
                    <a:latin typeface="+mn-ea"/>
                  </a:rPr>
                  <a:t>𝟜</a:t>
                </a:r>
                <a:r>
                  <a:rPr lang="en-US" altLang="zh-CN" sz="1600" dirty="0">
                    <a:solidFill>
                      <a:schemeClr val="tx1"/>
                    </a:solidFill>
                    <a:latin typeface="+mn-ea"/>
                  </a:rPr>
                  <a:t>.</a:t>
                </a:r>
                <a:r>
                  <a:rPr lang="zh-CN" altLang="en-US" sz="1400" dirty="0">
                    <a:solidFill>
                      <a:schemeClr val="tx1"/>
                    </a:solidFill>
                    <a:latin typeface="+mn-ea"/>
                  </a:rPr>
                  <a:t>值</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𝑠</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是</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𝑣</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的显著性，它定义为由相应特征值的反范数−</a:t>
                </a:r>
                <a:r>
                  <a:rPr lang="en-US" altLang="zh-CN" sz="1400" dirty="0">
                    <a:solidFill>
                      <a:schemeClr val="tx1"/>
                    </a:solidFill>
                    <a:latin typeface="+mn-ea"/>
                  </a:rPr>
                  <a:t>2 </a:t>
                </a:r>
                <a:r>
                  <a:rPr lang="zh-CN" altLang="en-US" sz="1400" dirty="0">
                    <a:solidFill>
                      <a:schemeClr val="tx1"/>
                    </a:solidFill>
                    <a:latin typeface="+mn-ea"/>
                  </a:rPr>
                  <a:t>给出的值：</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sSub>
                        <m:sSubPr>
                          <m:ctrlPr>
                            <a:rPr lang="en-US" altLang="zh-CN" sz="1400" i="1" smtClean="0">
                              <a:solidFill>
                                <a:schemeClr val="tx1"/>
                              </a:solidFill>
                              <a:latin typeface="Cambria Math" panose="02040503050406030204" pitchFamily="18" charset="0"/>
                              <a:ea typeface="Cambria Math" panose="02040503050406030204" pitchFamily="18" charset="0"/>
                            </a:rPr>
                          </m:ctrlPr>
                        </m:sSubPr>
                        <m:e>
                          <m:r>
                            <a:rPr lang="en-US" altLang="zh-CN" sz="1400" b="0" i="1" smtClean="0">
                              <a:solidFill>
                                <a:schemeClr val="tx1"/>
                              </a:solidFill>
                              <a:latin typeface="Cambria Math" panose="02040503050406030204" pitchFamily="18" charset="0"/>
                              <a:ea typeface="Cambria Math" panose="02040503050406030204" pitchFamily="18" charset="0"/>
                            </a:rPr>
                            <m:t>𝑠</m:t>
                          </m:r>
                        </m:e>
                        <m:sub>
                          <m:r>
                            <a:rPr lang="en-US" altLang="zh-CN" sz="1400" b="0" i="1" smtClean="0">
                              <a:solidFill>
                                <a:schemeClr val="tx1"/>
                              </a:solidFill>
                              <a:latin typeface="Cambria Math" panose="02040503050406030204" pitchFamily="18" charset="0"/>
                              <a:ea typeface="Cambria Math" panose="02040503050406030204" pitchFamily="18" charset="0"/>
                            </a:rPr>
                            <m:t>𝑖</m:t>
                          </m:r>
                        </m:sub>
                      </m:sSub>
                      <m:r>
                        <a:rPr lang="en-US" altLang="zh-CN" sz="1400" i="1" smtClean="0">
                          <a:solidFill>
                            <a:schemeClr val="tx1"/>
                          </a:solidFill>
                          <a:latin typeface="Cambria Math" panose="02040503050406030204" pitchFamily="18" charset="0"/>
                          <a:ea typeface="Cambria Math" panose="02040503050406030204" pitchFamily="18" charset="0"/>
                        </a:rPr>
                        <m:t>=</m:t>
                      </m:r>
                      <m:f>
                        <m:fPr>
                          <m:ctrlPr>
                            <a:rPr lang="en-US" altLang="zh-CN" sz="1400" i="1" smtClean="0">
                              <a:solidFill>
                                <a:schemeClr val="tx1"/>
                              </a:solidFill>
                              <a:latin typeface="Cambria Math" panose="02040503050406030204" pitchFamily="18" charset="0"/>
                              <a:ea typeface="Cambria Math" panose="02040503050406030204" pitchFamily="18" charset="0"/>
                            </a:rPr>
                          </m:ctrlPr>
                        </m:fPr>
                        <m:num>
                          <m:r>
                            <a:rPr lang="en-US" altLang="zh-CN" sz="1400" b="0" i="1" smtClean="0">
                              <a:solidFill>
                                <a:schemeClr val="tx1"/>
                              </a:solidFill>
                              <a:latin typeface="Cambria Math" panose="02040503050406030204" pitchFamily="18" charset="0"/>
                              <a:ea typeface="Cambria Math" panose="02040503050406030204" pitchFamily="18" charset="0"/>
                            </a:rPr>
                            <m:t>1</m:t>
                          </m:r>
                        </m:num>
                        <m:den>
                          <m:rad>
                            <m:radPr>
                              <m:degHide m:val="on"/>
                              <m:ctrlPr>
                                <a:rPr lang="en-US" altLang="zh-CN" sz="1400" i="1" smtClean="0">
                                  <a:solidFill>
                                    <a:schemeClr val="tx1"/>
                                  </a:solidFill>
                                  <a:latin typeface="Cambria Math" panose="02040503050406030204" pitchFamily="18" charset="0"/>
                                  <a:ea typeface="Cambria Math" panose="02040503050406030204" pitchFamily="18" charset="0"/>
                                </a:rPr>
                              </m:ctrlPr>
                            </m:radPr>
                            <m:deg/>
                            <m:e>
                              <m:sSubSup>
                                <m:sSubSupPr>
                                  <m:ctrlPr>
                                    <a:rPr lang="en-US" altLang="zh-CN" sz="1400" i="1" dirty="0">
                                      <a:solidFill>
                                        <a:schemeClr val="tx1"/>
                                      </a:solidFill>
                                      <a:latin typeface="Cambria Math" panose="02040503050406030204" pitchFamily="18" charset="0"/>
                                    </a:rPr>
                                  </m:ctrlPr>
                                </m:sSubSupPr>
                                <m:e>
                                  <m:r>
                                    <a:rPr lang="zh-CN" altLang="en-US" sz="1400" i="1">
                                      <a:solidFill>
                                        <a:schemeClr val="tx1"/>
                                      </a:solidFill>
                                      <a:latin typeface="Cambria Math" panose="02040503050406030204" pitchFamily="18" charset="0"/>
                                    </a:rPr>
                                    <m:t>𝜆</m:t>
                                  </m:r>
                                </m:e>
                                <m:sub>
                                  <m:r>
                                    <a:rPr lang="en-US" altLang="zh-CN" sz="1400" i="1" dirty="0">
                                      <a:solidFill>
                                        <a:schemeClr val="tx1"/>
                                      </a:solidFill>
                                      <a:latin typeface="Cambria Math" panose="02040503050406030204" pitchFamily="18" charset="0"/>
                                    </a:rPr>
                                    <m:t>𝑖</m:t>
                                  </m:r>
                                  <m:r>
                                    <a:rPr lang="en-US" altLang="zh-CN" sz="1400" b="0" i="1" dirty="0" smtClean="0">
                                      <a:solidFill>
                                        <a:schemeClr val="tx1"/>
                                      </a:solidFill>
                                      <a:latin typeface="Cambria Math" panose="02040503050406030204" pitchFamily="18" charset="0"/>
                                    </a:rPr>
                                    <m:t>1</m:t>
                                  </m:r>
                                </m:sub>
                                <m:sup>
                                  <m:r>
                                    <a:rPr lang="en-US" altLang="zh-CN" sz="1400" b="0" i="1" dirty="0" smtClean="0">
                                      <a:solidFill>
                                        <a:schemeClr val="tx1"/>
                                      </a:solidFill>
                                      <a:latin typeface="Cambria Math" panose="02040503050406030204" pitchFamily="18" charset="0"/>
                                    </a:rPr>
                                    <m:t>2</m:t>
                                  </m:r>
                                </m:sup>
                              </m:sSubSup>
                              <m:r>
                                <a:rPr lang="en-US" altLang="zh-CN" sz="1400" b="0" i="1" dirty="0" smtClean="0">
                                  <a:solidFill>
                                    <a:schemeClr val="tx1"/>
                                  </a:solidFill>
                                  <a:latin typeface="Cambria Math" panose="02040503050406030204" pitchFamily="18" charset="0"/>
                                </a:rPr>
                                <m:t>+</m:t>
                              </m:r>
                              <m:sSubSup>
                                <m:sSubSupPr>
                                  <m:ctrlPr>
                                    <a:rPr lang="en-US" altLang="zh-CN" sz="1400" i="1" dirty="0">
                                      <a:solidFill>
                                        <a:schemeClr val="tx1"/>
                                      </a:solidFill>
                                      <a:latin typeface="Cambria Math" panose="02040503050406030204" pitchFamily="18" charset="0"/>
                                    </a:rPr>
                                  </m:ctrlPr>
                                </m:sSubSupPr>
                                <m:e>
                                  <m:r>
                                    <a:rPr lang="zh-CN" altLang="en-US" sz="1400" i="1">
                                      <a:solidFill>
                                        <a:schemeClr val="tx1"/>
                                      </a:solidFill>
                                      <a:latin typeface="Cambria Math" panose="02040503050406030204" pitchFamily="18" charset="0"/>
                                    </a:rPr>
                                    <m:t>𝜆</m:t>
                                  </m:r>
                                </m:e>
                                <m:sub>
                                  <m:r>
                                    <a:rPr lang="en-US" altLang="zh-CN" sz="1400" i="1" dirty="0">
                                      <a:solidFill>
                                        <a:schemeClr val="tx1"/>
                                      </a:solidFill>
                                      <a:latin typeface="Cambria Math" panose="02040503050406030204" pitchFamily="18" charset="0"/>
                                    </a:rPr>
                                    <m:t>𝑖</m:t>
                                  </m:r>
                                  <m:r>
                                    <a:rPr lang="en-US" altLang="zh-CN" sz="1400" b="0" i="1" dirty="0" smtClean="0">
                                      <a:solidFill>
                                        <a:schemeClr val="tx1"/>
                                      </a:solidFill>
                                      <a:latin typeface="Cambria Math" panose="02040503050406030204" pitchFamily="18" charset="0"/>
                                    </a:rPr>
                                    <m:t>2</m:t>
                                  </m:r>
                                </m:sub>
                                <m:sup>
                                  <m:r>
                                    <a:rPr lang="en-US" altLang="zh-CN" sz="1400" i="1" dirty="0">
                                      <a:solidFill>
                                        <a:schemeClr val="tx1"/>
                                      </a:solidFill>
                                      <a:latin typeface="Cambria Math" panose="02040503050406030204" pitchFamily="18" charset="0"/>
                                    </a:rPr>
                                    <m:t>2</m:t>
                                  </m:r>
                                </m:sup>
                              </m:sSubSup>
                              <m:r>
                                <a:rPr lang="en-US" altLang="zh-CN" sz="1400" b="0" i="1" dirty="0" smtClean="0">
                                  <a:solidFill>
                                    <a:schemeClr val="tx1"/>
                                  </a:solidFill>
                                  <a:latin typeface="Cambria Math" panose="02040503050406030204" pitchFamily="18" charset="0"/>
                                </a:rPr>
                                <m:t>+</m:t>
                              </m:r>
                              <m:sSubSup>
                                <m:sSubSupPr>
                                  <m:ctrlPr>
                                    <a:rPr lang="en-US" altLang="zh-CN" sz="1400" i="1" dirty="0">
                                      <a:solidFill>
                                        <a:schemeClr val="tx1"/>
                                      </a:solidFill>
                                      <a:latin typeface="Cambria Math" panose="02040503050406030204" pitchFamily="18" charset="0"/>
                                    </a:rPr>
                                  </m:ctrlPr>
                                </m:sSubSupPr>
                                <m:e>
                                  <m:r>
                                    <a:rPr lang="zh-CN" altLang="en-US" sz="1400" i="1">
                                      <a:solidFill>
                                        <a:schemeClr val="tx1"/>
                                      </a:solidFill>
                                      <a:latin typeface="Cambria Math" panose="02040503050406030204" pitchFamily="18" charset="0"/>
                                    </a:rPr>
                                    <m:t>𝜆</m:t>
                                  </m:r>
                                </m:e>
                                <m:sub>
                                  <m:r>
                                    <a:rPr lang="en-US" altLang="zh-CN" sz="1400" b="0" i="1" smtClean="0">
                                      <a:solidFill>
                                        <a:schemeClr val="tx1"/>
                                      </a:solidFill>
                                      <a:latin typeface="Cambria Math" panose="02040503050406030204" pitchFamily="18" charset="0"/>
                                    </a:rPr>
                                    <m:t>𝑖</m:t>
                                  </m:r>
                                  <m:r>
                                    <a:rPr lang="en-US" altLang="zh-CN" sz="1400" b="0" i="1" smtClean="0">
                                      <a:solidFill>
                                        <a:schemeClr val="tx1"/>
                                      </a:solidFill>
                                      <a:latin typeface="Cambria Math" panose="02040503050406030204" pitchFamily="18" charset="0"/>
                                    </a:rPr>
                                    <m:t>3</m:t>
                                  </m:r>
                                </m:sub>
                                <m:sup>
                                  <m:r>
                                    <a:rPr lang="en-US" altLang="zh-CN" sz="1400" i="1" dirty="0">
                                      <a:solidFill>
                                        <a:schemeClr val="tx1"/>
                                      </a:solidFill>
                                      <a:latin typeface="Cambria Math" panose="02040503050406030204" pitchFamily="18" charset="0"/>
                                    </a:rPr>
                                    <m:t>2</m:t>
                                  </m:r>
                                </m:sup>
                              </m:sSubSup>
                            </m:e>
                          </m:rad>
                        </m:den>
                      </m:f>
                    </m:oMath>
                  </m:oMathPara>
                </a14:m>
                <a:endParaRPr lang="en-US" altLang="zh-CN" sz="1400" dirty="0">
                  <a:solidFill>
                    <a:schemeClr val="tx1"/>
                  </a:solidFill>
                  <a:latin typeface="+mn-ea"/>
                </a:endParaRPr>
              </a:p>
              <a:p>
                <a:r>
                  <a:rPr lang="zh-CN" altLang="en-US" b="1" dirty="0">
                    <a:solidFill>
                      <a:srgbClr val="7E0C6E"/>
                    </a:solidFill>
                    <a:latin typeface="+mn-ea"/>
                  </a:rPr>
                  <a:t>𝟝</a:t>
                </a:r>
                <a:r>
                  <a:rPr lang="en-US" altLang="zh-CN" sz="1600" dirty="0">
                    <a:solidFill>
                      <a:schemeClr val="tx1"/>
                    </a:solidFill>
                    <a:latin typeface="+mn-ea"/>
                  </a:rPr>
                  <a:t>.</a:t>
                </a:r>
                <a:r>
                  <a:rPr lang="zh-CN" altLang="en-US" sz="1400" dirty="0">
                    <a:solidFill>
                      <a:schemeClr val="tx1"/>
                    </a:solidFill>
                    <a:latin typeface="+mn-ea"/>
                  </a:rPr>
                  <a:t>将</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𝑠</m:t>
                        </m:r>
                      </m:e>
                      <m:sub>
                        <m:r>
                          <a:rPr lang="en-US" altLang="zh-CN" sz="1400" i="1">
                            <a:solidFill>
                              <a:schemeClr val="tx1"/>
                            </a:solidFill>
                            <a:latin typeface="Cambria Math" panose="02040503050406030204" pitchFamily="18" charset="0"/>
                          </a:rPr>
                          <m:t>𝑖</m:t>
                        </m:r>
                      </m:sub>
                    </m:sSub>
                  </m:oMath>
                </a14:m>
                <a:r>
                  <a:rPr lang="zh-CN" altLang="en-US" sz="1400" dirty="0">
                    <a:solidFill>
                      <a:schemeClr val="tx1"/>
                    </a:solidFill>
                    <a:latin typeface="+mn-ea"/>
                  </a:rPr>
                  <a:t>规范化为 </a:t>
                </a:r>
                <a:r>
                  <a:rPr lang="en-US" altLang="zh-CN" sz="1400" dirty="0">
                    <a:solidFill>
                      <a:schemeClr val="tx1"/>
                    </a:solidFill>
                    <a:latin typeface="+mn-ea"/>
                  </a:rPr>
                  <a:t>[0,1] </a:t>
                </a:r>
                <a:r>
                  <a:rPr lang="zh-CN" altLang="en-US" sz="1400" dirty="0">
                    <a:solidFill>
                      <a:schemeClr val="tx1"/>
                    </a:solidFill>
                    <a:latin typeface="+mn-ea"/>
                  </a:rPr>
                  <a:t>范围内，如下所示：</a:t>
                </a:r>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𝑠</m:t>
                          </m:r>
                        </m:e>
                      </m:acc>
                      <m:r>
                        <a:rPr lang="en-US" altLang="zh-CN" sz="1400" b="0" i="1" smtClean="0">
                          <a:solidFill>
                            <a:schemeClr val="tx1"/>
                          </a:solidFill>
                          <a:latin typeface="Cambria Math" panose="02040503050406030204" pitchFamily="18" charset="0"/>
                        </a:rPr>
                        <m:t>=</m:t>
                      </m:r>
                      <m:f>
                        <m:fPr>
                          <m:ctrlPr>
                            <a:rPr lang="en-US" altLang="zh-CN" sz="1400" i="1" smtClean="0">
                              <a:solidFill>
                                <a:schemeClr val="tx1"/>
                              </a:solidFill>
                              <a:latin typeface="Cambria Math" panose="02040503050406030204" pitchFamily="18" charset="0"/>
                            </a:rPr>
                          </m:ctrlPr>
                        </m:fPr>
                        <m:num>
                          <m:sSub>
                            <m:sSubPr>
                              <m:ctrlPr>
                                <a:rPr lang="en-US" altLang="zh-CN" sz="1400" i="1">
                                  <a:solidFill>
                                    <a:schemeClr val="tx1"/>
                                  </a:solidFill>
                                  <a:latin typeface="Cambria Math" panose="02040503050406030204" pitchFamily="18" charset="0"/>
                                  <a:ea typeface="Cambria Math" panose="02040503050406030204" pitchFamily="18" charset="0"/>
                                </a:rPr>
                              </m:ctrlPr>
                            </m:sSubPr>
                            <m:e>
                              <m:r>
                                <a:rPr lang="en-US" altLang="zh-CN" sz="1400" i="1">
                                  <a:solidFill>
                                    <a:schemeClr val="tx1"/>
                                  </a:solidFill>
                                  <a:latin typeface="Cambria Math" panose="02040503050406030204" pitchFamily="18" charset="0"/>
                                  <a:ea typeface="Cambria Math" panose="02040503050406030204" pitchFamily="18" charset="0"/>
                                </a:rPr>
                                <m:t>𝑠</m:t>
                              </m:r>
                            </m:e>
                            <m:sub>
                              <m:r>
                                <a:rPr lang="en-US" altLang="zh-CN" sz="1400" i="1">
                                  <a:solidFill>
                                    <a:schemeClr val="tx1"/>
                                  </a:solidFill>
                                  <a:latin typeface="Cambria Math" panose="02040503050406030204" pitchFamily="18" charset="0"/>
                                  <a:ea typeface="Cambria Math" panose="02040503050406030204" pitchFamily="18" charset="0"/>
                                </a:rPr>
                                <m:t>𝑖</m:t>
                              </m:r>
                            </m:sub>
                          </m:sSub>
                          <m:r>
                            <a:rPr lang="en-US" altLang="zh-CN" sz="1400" b="0" i="1" smtClean="0">
                              <a:solidFill>
                                <a:schemeClr val="tx1"/>
                              </a:solidFill>
                              <a:latin typeface="Cambria Math" panose="02040503050406030204" pitchFamily="18" charset="0"/>
                              <a:ea typeface="Cambria Math" panose="02040503050406030204" pitchFamily="18" charset="0"/>
                            </a:rPr>
                            <m:t>−</m:t>
                          </m:r>
                          <m:r>
                            <m:rPr>
                              <m:sty m:val="p"/>
                            </m:rPr>
                            <a:rPr lang="en-US" altLang="zh-CN" sz="1400" b="0" i="0" smtClean="0">
                              <a:solidFill>
                                <a:schemeClr val="tx1"/>
                              </a:solidFill>
                              <a:latin typeface="Cambria Math" panose="02040503050406030204" pitchFamily="18" charset="0"/>
                              <a:ea typeface="Cambria Math" panose="02040503050406030204" pitchFamily="18" charset="0"/>
                            </a:rPr>
                            <m:t>min</m:t>
                          </m:r>
                          <m:r>
                            <a:rPr lang="en-US" altLang="zh-CN" sz="1400" b="0" i="1" smtClean="0">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r>
                                <a:rPr lang="en-US" altLang="zh-CN" sz="1400" i="1">
                                  <a:solidFill>
                                    <a:schemeClr val="tx1"/>
                                  </a:solidFill>
                                  <a:latin typeface="Cambria Math" panose="02040503050406030204" pitchFamily="18" charset="0"/>
                                  <a:ea typeface="Cambria Math" panose="02040503050406030204" pitchFamily="18" charset="0"/>
                                </a:rPr>
                                <m:t>𝑠</m:t>
                              </m:r>
                            </m:e>
                            <m:sub>
                              <m:r>
                                <a:rPr lang="en-US" altLang="zh-CN" sz="1400" i="1">
                                  <a:solidFill>
                                    <a:schemeClr val="tx1"/>
                                  </a:solidFill>
                                  <a:latin typeface="Cambria Math" panose="02040503050406030204" pitchFamily="18" charset="0"/>
                                  <a:ea typeface="Cambria Math" panose="02040503050406030204" pitchFamily="18" charset="0"/>
                                </a:rPr>
                                <m:t>𝑖</m:t>
                              </m:r>
                            </m:sub>
                          </m:sSub>
                          <m:r>
                            <a:rPr lang="en-US" altLang="zh-CN" sz="1400" b="0" i="1" smtClean="0">
                              <a:solidFill>
                                <a:schemeClr val="tx1"/>
                              </a:solidFill>
                              <a:latin typeface="Cambria Math" panose="02040503050406030204" pitchFamily="18" charset="0"/>
                              <a:ea typeface="Cambria Math" panose="02040503050406030204" pitchFamily="18" charset="0"/>
                            </a:rPr>
                            <m:t>)</m:t>
                          </m:r>
                        </m:num>
                        <m:den>
                          <m:func>
                            <m:funcPr>
                              <m:ctrlPr>
                                <a:rPr lang="en-US" altLang="zh-CN" sz="1400" b="0" i="1" smtClean="0">
                                  <a:solidFill>
                                    <a:schemeClr val="tx1"/>
                                  </a:solidFill>
                                  <a:latin typeface="Cambria Math" panose="02040503050406030204" pitchFamily="18" charset="0"/>
                                </a:rPr>
                              </m:ctrlPr>
                            </m:funcPr>
                            <m:fName>
                              <m:r>
                                <m:rPr>
                                  <m:sty m:val="p"/>
                                </m:rPr>
                                <a:rPr lang="en-US" altLang="zh-CN" sz="1400" b="0" i="0" smtClean="0">
                                  <a:solidFill>
                                    <a:schemeClr val="tx1"/>
                                  </a:solidFill>
                                  <a:latin typeface="Cambria Math" panose="02040503050406030204" pitchFamily="18" charset="0"/>
                                </a:rPr>
                                <m:t>max</m:t>
                              </m:r>
                            </m:fName>
                            <m:e>
                              <m:d>
                                <m:dPr>
                                  <m:ctrlPr>
                                    <a:rPr lang="en-US" altLang="zh-CN" sz="1400" b="0" i="1" smtClean="0">
                                      <a:solidFill>
                                        <a:schemeClr val="tx1"/>
                                      </a:solidFill>
                                      <a:latin typeface="Cambria Math" panose="02040503050406030204" pitchFamily="18" charset="0"/>
                                    </a:rPr>
                                  </m:ctrlPr>
                                </m:dPr>
                                <m:e>
                                  <m:sSub>
                                    <m:sSubPr>
                                      <m:ctrlPr>
                                        <a:rPr lang="en-US" altLang="zh-CN" sz="1400" i="1">
                                          <a:solidFill>
                                            <a:schemeClr val="tx1"/>
                                          </a:solidFill>
                                          <a:latin typeface="Cambria Math" panose="02040503050406030204" pitchFamily="18" charset="0"/>
                                          <a:ea typeface="Cambria Math" panose="02040503050406030204" pitchFamily="18" charset="0"/>
                                        </a:rPr>
                                      </m:ctrlPr>
                                    </m:sSubPr>
                                    <m:e>
                                      <m:r>
                                        <a:rPr lang="en-US" altLang="zh-CN" sz="1400" i="1">
                                          <a:solidFill>
                                            <a:schemeClr val="tx1"/>
                                          </a:solidFill>
                                          <a:latin typeface="Cambria Math" panose="02040503050406030204" pitchFamily="18" charset="0"/>
                                          <a:ea typeface="Cambria Math" panose="02040503050406030204" pitchFamily="18" charset="0"/>
                                        </a:rPr>
                                        <m:t>𝑠</m:t>
                                      </m:r>
                                    </m:e>
                                    <m:sub>
                                      <m:r>
                                        <a:rPr lang="en-US" altLang="zh-CN" sz="1400" i="1">
                                          <a:solidFill>
                                            <a:schemeClr val="tx1"/>
                                          </a:solidFill>
                                          <a:latin typeface="Cambria Math" panose="02040503050406030204" pitchFamily="18" charset="0"/>
                                          <a:ea typeface="Cambria Math" panose="02040503050406030204" pitchFamily="18" charset="0"/>
                                        </a:rPr>
                                        <m:t>𝑖</m:t>
                                      </m:r>
                                    </m:sub>
                                  </m:sSub>
                                </m:e>
                              </m:d>
                            </m:e>
                          </m:func>
                          <m:r>
                            <a:rPr lang="en-US" altLang="zh-CN" sz="1400" b="0" i="1" smtClean="0">
                              <a:solidFill>
                                <a:schemeClr val="tx1"/>
                              </a:solidFill>
                              <a:latin typeface="Cambria Math" panose="02040503050406030204" pitchFamily="18" charset="0"/>
                            </a:rPr>
                            <m:t>−</m:t>
                          </m:r>
                          <m:r>
                            <m:rPr>
                              <m:sty m:val="p"/>
                            </m:rPr>
                            <a:rPr lang="en-US" altLang="zh-CN" sz="1400" b="0" i="0" smtClean="0">
                              <a:solidFill>
                                <a:schemeClr val="tx1"/>
                              </a:solidFill>
                              <a:latin typeface="Cambria Math" panose="02040503050406030204" pitchFamily="18" charset="0"/>
                            </a:rPr>
                            <m:t>min</m:t>
                          </m:r>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r>
                                <a:rPr lang="en-US" altLang="zh-CN" sz="1400" i="1">
                                  <a:solidFill>
                                    <a:schemeClr val="tx1"/>
                                  </a:solidFill>
                                  <a:latin typeface="Cambria Math" panose="02040503050406030204" pitchFamily="18" charset="0"/>
                                  <a:ea typeface="Cambria Math" panose="02040503050406030204" pitchFamily="18" charset="0"/>
                                </a:rPr>
                                <m:t>𝑠</m:t>
                              </m:r>
                            </m:e>
                            <m:sub>
                              <m:r>
                                <a:rPr lang="en-US" altLang="zh-CN" sz="1400" i="1">
                                  <a:solidFill>
                                    <a:schemeClr val="tx1"/>
                                  </a:solidFill>
                                  <a:latin typeface="Cambria Math" panose="02040503050406030204" pitchFamily="18" charset="0"/>
                                  <a:ea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den>
                      </m:f>
                    </m:oMath>
                  </m:oMathPara>
                </a14:m>
                <a:endParaRPr lang="en-US" altLang="zh-CN" sz="1400" dirty="0">
                  <a:solidFill>
                    <a:schemeClr val="tx1"/>
                  </a:solidFill>
                  <a:latin typeface="+mn-ea"/>
                </a:endParaRPr>
              </a:p>
              <a:p>
                <a:r>
                  <a:rPr lang="zh-CN" altLang="en-US" sz="1400" b="1" dirty="0">
                    <a:solidFill>
                      <a:schemeClr val="tx1"/>
                    </a:solidFill>
                    <a:latin typeface="+mn-ea"/>
                  </a:rPr>
                  <a:t>作者假设较小的显著性值表示顶点位于平坦区域，而大值表示顶点属于边缘或角落。这种表征取决于主要特征值的数量。</a:t>
                </a:r>
                <a:endParaRPr lang="en-US" altLang="zh-CN" sz="1400" b="1" dirty="0">
                  <a:solidFill>
                    <a:schemeClr val="tx1"/>
                  </a:solidFill>
                  <a:latin typeface="+mn-ea"/>
                </a:endParaRPr>
              </a:p>
              <a:p>
                <a:r>
                  <a:rPr lang="zh-CN" altLang="en-US" sz="1400" dirty="0">
                    <a:solidFill>
                      <a:schemeClr val="tx1"/>
                    </a:solidFill>
                    <a:latin typeface="+mn-ea"/>
                  </a:rPr>
                  <a:t>例如，考虑一个立方体，“具有”三个、两个或一个主导特征向量的顶点分别位于拐角、边或平坦区域。</a:t>
                </a:r>
              </a:p>
            </p:txBody>
          </p:sp>
        </mc:Choice>
        <mc:Fallback>
          <p:sp>
            <p:nvSpPr>
              <p:cNvPr id="2" name="文本框 1">
                <a:extLst>
                  <a:ext uri="{FF2B5EF4-FFF2-40B4-BE49-F238E27FC236}">
                    <a16:creationId xmlns:a16="http://schemas.microsoft.com/office/drawing/2014/main" id="{52908783-0D6D-6A96-6FD1-0CC91AF5467A}"/>
                  </a:ext>
                </a:extLst>
              </p:cNvPr>
              <p:cNvSpPr txBox="1">
                <a:spLocks noRot="1" noChangeAspect="1" noMove="1" noResize="1" noEditPoints="1" noAdjustHandles="1" noChangeArrowheads="1" noChangeShapeType="1" noTextEdit="1"/>
              </p:cNvSpPr>
              <p:nvPr/>
            </p:nvSpPr>
            <p:spPr>
              <a:xfrm>
                <a:off x="6482945" y="1512134"/>
                <a:ext cx="4867093" cy="4194436"/>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94209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íşḷîḍe">
            <a:extLst>
              <a:ext uri="{FF2B5EF4-FFF2-40B4-BE49-F238E27FC236}">
                <a16:creationId xmlns:a16="http://schemas.microsoft.com/office/drawing/2014/main" id="{A9CF2B28-479F-4149-9241-1FD4627B7C3E}"/>
              </a:ext>
            </a:extLst>
          </p:cNvPr>
          <p:cNvSpPr/>
          <p:nvPr/>
        </p:nvSpPr>
        <p:spPr>
          <a:xfrm>
            <a:off x="6272083"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12" name="ïṧļîḓè">
            <a:extLst>
              <a:ext uri="{FF2B5EF4-FFF2-40B4-BE49-F238E27FC236}">
                <a16:creationId xmlns:a16="http://schemas.microsoft.com/office/drawing/2014/main" id="{FD4885D9-E8AC-40F9-8572-5EAFB7E54362}"/>
              </a:ext>
            </a:extLst>
          </p:cNvPr>
          <p:cNvSpPr/>
          <p:nvPr/>
        </p:nvSpPr>
        <p:spPr>
          <a:xfrm>
            <a:off x="748818" y="1631168"/>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3" name="ïṧļîḓè">
            <a:extLst>
              <a:ext uri="{FF2B5EF4-FFF2-40B4-BE49-F238E27FC236}">
                <a16:creationId xmlns:a16="http://schemas.microsoft.com/office/drawing/2014/main" id="{B07793F4-ED23-4AD5-B84B-E87F20637F28}"/>
              </a:ext>
            </a:extLst>
          </p:cNvPr>
          <p:cNvSpPr/>
          <p:nvPr/>
        </p:nvSpPr>
        <p:spPr>
          <a:xfrm>
            <a:off x="667795" y="1544320"/>
            <a:ext cx="5246818" cy="4272280"/>
          </a:xfrm>
          <a:prstGeom prst="rect">
            <a:avLst/>
          </a:prstGeom>
          <a:solidFill>
            <a:schemeClr val="bg1"/>
          </a:solidFill>
          <a:ln w="38100">
            <a:solidFill>
              <a:srgbClr val="7E0C6E"/>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9" name="椭圆 18">
            <a:extLst>
              <a:ext uri="{FF2B5EF4-FFF2-40B4-BE49-F238E27FC236}">
                <a16:creationId xmlns:a16="http://schemas.microsoft.com/office/drawing/2014/main" id="{37473AD9-8741-4D04-AC1B-7FC21EA7E7FE}"/>
              </a:ext>
            </a:extLst>
          </p:cNvPr>
          <p:cNvSpPr/>
          <p:nvPr/>
        </p:nvSpPr>
        <p:spPr>
          <a:xfrm>
            <a:off x="5515594"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265934A-04E8-41DD-9454-8441F4A7C5DF}"/>
              </a:ext>
            </a:extLst>
          </p:cNvPr>
          <p:cNvSpPr/>
          <p:nvPr/>
        </p:nvSpPr>
        <p:spPr>
          <a:xfrm>
            <a:off x="6482945" y="2585700"/>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D86F8EE4-65DF-447B-8187-BDA3504557C1}"/>
              </a:ext>
            </a:extLst>
          </p:cNvPr>
          <p:cNvSpPr/>
          <p:nvPr/>
        </p:nvSpPr>
        <p:spPr>
          <a:xfrm>
            <a:off x="6482945"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1A5C35F-461F-48B7-AA6E-5D131A61D41D}"/>
              </a:ext>
            </a:extLst>
          </p:cNvPr>
          <p:cNvSpPr/>
          <p:nvPr/>
        </p:nvSpPr>
        <p:spPr>
          <a:xfrm>
            <a:off x="5515594" y="3617414"/>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E7633AA-FF8E-414E-A777-AC3F4B8FC49B}"/>
              </a:ext>
            </a:extLst>
          </p:cNvPr>
          <p:cNvSpPr/>
          <p:nvPr/>
        </p:nvSpPr>
        <p:spPr>
          <a:xfrm>
            <a:off x="6482945"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C4CB3DB-4ABE-4A78-9038-3C7387F35DD4}"/>
              </a:ext>
            </a:extLst>
          </p:cNvPr>
          <p:cNvSpPr/>
          <p:nvPr/>
        </p:nvSpPr>
        <p:spPr>
          <a:xfrm>
            <a:off x="5515594" y="4660125"/>
            <a:ext cx="193461" cy="193461"/>
          </a:xfrm>
          <a:prstGeom prst="ellipse">
            <a:avLst/>
          </a:prstGeom>
          <a:solidFill>
            <a:schemeClr val="bg1">
              <a:lumMod val="95000"/>
            </a:schemeClr>
          </a:solidFill>
          <a:ln w="25400">
            <a:solidFill>
              <a:srgbClr val="7E0C6E">
                <a:alpha val="7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C2B51B4D-7F2C-4ADF-9475-D35191A05A2B}"/>
              </a:ext>
            </a:extLst>
          </p:cNvPr>
          <p:cNvSpPr/>
          <p:nvPr/>
        </p:nvSpPr>
        <p:spPr>
          <a:xfrm>
            <a:off x="5536557" y="3450773"/>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ADA204A8-ABF3-409D-999D-011644F9DDB8}"/>
              </a:ext>
            </a:extLst>
          </p:cNvPr>
          <p:cNvSpPr/>
          <p:nvPr/>
        </p:nvSpPr>
        <p:spPr>
          <a:xfrm>
            <a:off x="5536557" y="4482487"/>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1947AF23-14E7-4636-B570-A613AD7E2607}"/>
              </a:ext>
            </a:extLst>
          </p:cNvPr>
          <p:cNvSpPr/>
          <p:nvPr/>
        </p:nvSpPr>
        <p:spPr>
          <a:xfrm>
            <a:off x="5536557" y="2419059"/>
            <a:ext cx="1118886" cy="1118886"/>
          </a:xfrm>
          <a:prstGeom prst="arc">
            <a:avLst>
              <a:gd name="adj1" fmla="val 12733727"/>
              <a:gd name="adj2" fmla="val 19756416"/>
            </a:avLst>
          </a:prstGeom>
          <a:ln w="50800" cap="rnd">
            <a:solidFill>
              <a:srgbClr val="7E0C6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C8DA98C-1562-4B7E-807E-788C90CB9AEA}"/>
              </a:ext>
            </a:extLst>
          </p:cNvPr>
          <p:cNvSpPr>
            <a:spLocks noChangeArrowheads="1"/>
          </p:cNvSpPr>
          <p:nvPr/>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3FDDEEA3-CAB6-44AD-BC55-5A31171C6F28}"/>
              </a:ext>
            </a:extLst>
          </p:cNvPr>
          <p:cNvSpPr>
            <a:spLocks noChangeArrowheads="1"/>
          </p:cNvSpPr>
          <p:nvPr/>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rgbClr val="7E0C6E"/>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30" name="文本占位符 4">
            <a:extLst>
              <a:ext uri="{FF2B5EF4-FFF2-40B4-BE49-F238E27FC236}">
                <a16:creationId xmlns:a16="http://schemas.microsoft.com/office/drawing/2014/main" id="{C68FEEF5-70BA-4B6C-9AD3-AFBE201A1482}"/>
              </a:ext>
            </a:extLst>
          </p:cNvPr>
          <p:cNvSpPr txBox="1">
            <a:spLocks/>
          </p:cNvSpPr>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01</a:t>
            </a:r>
            <a:endParaRPr lang="zh-CN" altLang="en-US"/>
          </a:p>
        </p:txBody>
      </p:sp>
      <p:sp>
        <p:nvSpPr>
          <p:cNvPr id="31" name="文本占位符 7">
            <a:extLst>
              <a:ext uri="{FF2B5EF4-FFF2-40B4-BE49-F238E27FC236}">
                <a16:creationId xmlns:a16="http://schemas.microsoft.com/office/drawing/2014/main" id="{DA66AB10-4600-478F-841B-5A7FEB67E855}"/>
              </a:ext>
            </a:extLst>
          </p:cNvPr>
          <p:cNvSpPr txBox="1">
            <a:spLocks/>
          </p:cNvSpPr>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kern="1200" spc="0">
                <a:solidFill>
                  <a:srgbClr val="FFFFFF"/>
                </a:solidFill>
                <a:latin typeface="Arial" panose="020B0604020202020204" pitchFamily="34" charset="0"/>
                <a:ea typeface="微软雅黑" panose="020B0503020204020204" pitchFamily="34" charset="-122"/>
                <a:cs typeface="+mn-cs"/>
                <a:sym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02</a:t>
            </a:r>
            <a:endParaRPr lang="zh-CN" altLang="en-US"/>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458178CB-A52B-4767-82D2-50FC7803ECDA}"/>
                  </a:ext>
                </a:extLst>
              </p:cNvPr>
              <p:cNvSpPr txBox="1"/>
              <p:nvPr/>
            </p:nvSpPr>
            <p:spPr>
              <a:xfrm>
                <a:off x="835390" y="1631168"/>
                <a:ext cx="4867093" cy="433344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1400" dirty="0">
                    <a:solidFill>
                      <a:schemeClr val="tx1"/>
                    </a:solidFill>
                    <a:latin typeface="+mn-ea"/>
                  </a:rPr>
                  <a:t>通过对要素折点进行分组来识别要素曲线。基于平均曲率 </a:t>
                </a:r>
                <a:r>
                  <a:rPr lang="en-US" altLang="zh-CN" sz="1400" dirty="0">
                    <a:solidFill>
                      <a:schemeClr val="tx1"/>
                    </a:solidFill>
                    <a:latin typeface="+mn-ea"/>
                  </a:rPr>
                  <a:t>MC </a:t>
                </a:r>
                <a:r>
                  <a:rPr lang="zh-CN" altLang="en-US" sz="1400" dirty="0">
                    <a:solidFill>
                      <a:schemeClr val="tx1"/>
                    </a:solidFill>
                    <a:latin typeface="+mn-ea"/>
                  </a:rPr>
                  <a:t>值。由于初始编号每个模型的特征曲线是未知的，最佳聚类数应该在 </a:t>
                </a:r>
                <a:r>
                  <a:rPr lang="en-US" altLang="zh-CN" sz="1400" dirty="0">
                    <a:solidFill>
                      <a:schemeClr val="tx1"/>
                    </a:solidFill>
                    <a:latin typeface="+mn-ea"/>
                  </a:rPr>
                  <a:t>1 </a:t>
                </a:r>
                <a:r>
                  <a:rPr lang="zh-CN" altLang="en-US" sz="1400" dirty="0">
                    <a:solidFill>
                      <a:schemeClr val="tx1"/>
                    </a:solidFill>
                    <a:latin typeface="+mn-ea"/>
                  </a:rPr>
                  <a:t>到 </a:t>
                </a:r>
                <a:r>
                  <a:rPr lang="en-US" altLang="zh-CN" sz="1400" dirty="0">
                    <a:solidFill>
                      <a:schemeClr val="tx1"/>
                    </a:solidFill>
                    <a:latin typeface="+mn-ea"/>
                  </a:rPr>
                  <a:t>5 </a:t>
                </a:r>
                <a:r>
                  <a:rPr lang="zh-CN" altLang="en-US" sz="1400" dirty="0">
                    <a:solidFill>
                      <a:schemeClr val="tx1"/>
                    </a:solidFill>
                    <a:latin typeface="+mn-ea"/>
                  </a:rPr>
                  <a:t>之间。</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并使用 </a:t>
                </a:r>
                <a:r>
                  <a:rPr lang="en-US" altLang="zh-CN" sz="1400" dirty="0" err="1">
                    <a:solidFill>
                      <a:schemeClr val="tx1"/>
                    </a:solidFill>
                    <a:latin typeface="+mn-ea"/>
                  </a:rPr>
                  <a:t>Calinsky-Harabasz</a:t>
                </a:r>
                <a:r>
                  <a:rPr lang="en-US" altLang="zh-CN" sz="1400" dirty="0">
                    <a:solidFill>
                      <a:schemeClr val="tx1"/>
                    </a:solidFill>
                    <a:latin typeface="+mn-ea"/>
                  </a:rPr>
                  <a:t> </a:t>
                </a:r>
                <a:r>
                  <a:rPr lang="zh-CN" altLang="en-US" sz="1400" dirty="0">
                    <a:solidFill>
                      <a:schemeClr val="tx1"/>
                    </a:solidFill>
                    <a:latin typeface="+mn-ea"/>
                  </a:rPr>
                  <a:t>聚类评估准则进行估计，然后执行实际聚类分析的 </a:t>
                </a:r>
                <a:r>
                  <a:rPr lang="en-US" altLang="zh-CN" sz="1400" dirty="0">
                    <a:solidFill>
                      <a:schemeClr val="tx1"/>
                    </a:solidFill>
                    <a:latin typeface="+mn-ea"/>
                  </a:rPr>
                  <a:t>k </a:t>
                </a:r>
                <a:r>
                  <a:rPr lang="zh-CN" altLang="en-US" sz="1400" dirty="0">
                    <a:solidFill>
                      <a:schemeClr val="tx1"/>
                    </a:solidFill>
                    <a:latin typeface="+mn-ea"/>
                  </a:rPr>
                  <a:t>均值算法。</a:t>
                </a:r>
                <a:endParaRPr lang="en-US" altLang="zh-CN" sz="1400" dirty="0">
                  <a:solidFill>
                    <a:schemeClr val="tx1"/>
                  </a:solidFill>
                  <a:latin typeface="+mn-ea"/>
                </a:endParaRPr>
              </a:p>
              <a:p>
                <a:endParaRPr lang="en-US" altLang="zh-CN" sz="1600" dirty="0">
                  <a:solidFill>
                    <a:schemeClr val="tx1"/>
                  </a:solidFill>
                  <a:latin typeface="+mn-ea"/>
                </a:endParaRPr>
              </a:p>
              <a:p>
                <a:r>
                  <a:rPr lang="zh-CN" altLang="en-US" sz="1400" dirty="0">
                    <a:solidFill>
                      <a:schemeClr val="tx1"/>
                    </a:solidFill>
                    <a:latin typeface="+mn-ea"/>
                  </a:rPr>
                  <a:t>此外，不同模型之间的特征曲线相似性是通过显著性和平均曲率的直方图进行评估。</a:t>
                </a:r>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更具体地说，对于给定模型，计算</a:t>
                </a:r>
                <a14:m>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𝑠</m:t>
                        </m:r>
                      </m:e>
                    </m:acc>
                  </m:oMath>
                </a14:m>
                <a:r>
                  <a:rPr lang="zh-CN" altLang="en-US" sz="1400" dirty="0">
                    <a:solidFill>
                      <a:schemeClr val="tx1"/>
                    </a:solidFill>
                    <a:latin typeface="+mn-ea"/>
                  </a:rPr>
                  <a:t>值和归一化平均曲率的直方图</a:t>
                </a:r>
                <a:r>
                  <a:rPr lang="en-US" altLang="zh-CN" sz="1400" dirty="0">
                    <a:solidFill>
                      <a:schemeClr val="tx1"/>
                    </a:solidFill>
                    <a:latin typeface="+mn-ea"/>
                  </a:rPr>
                  <a:t>(</a:t>
                </a:r>
                <a14:m>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𝑠</m:t>
                        </m:r>
                      </m:e>
                    </m:acc>
                  </m:oMath>
                </a14:m>
                <a:r>
                  <a:rPr lang="zh-CN" altLang="en-US" sz="1400" dirty="0">
                    <a:solidFill>
                      <a:schemeClr val="tx1"/>
                    </a:solidFill>
                    <a:latin typeface="+mn-ea"/>
                  </a:rPr>
                  <a:t> ⋴</a:t>
                </a:r>
                <a:r>
                  <a:rPr lang="en-US" altLang="zh-CN" sz="1400" dirty="0">
                    <a:solidFill>
                      <a:schemeClr val="tx1"/>
                    </a:solidFill>
                    <a:latin typeface="+mn-ea"/>
                  </a:rPr>
                  <a:t> </a:t>
                </a:r>
                <a14:m>
                  <m:oMath xmlns:m="http://schemas.openxmlformats.org/officeDocument/2006/math">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𝑅</m:t>
                        </m:r>
                      </m:e>
                      <m:sup>
                        <m:r>
                          <a:rPr lang="en-US" altLang="zh-CN" sz="1400" b="0" i="1" smtClean="0">
                            <a:solidFill>
                              <a:schemeClr val="tx1"/>
                            </a:solidFill>
                            <a:latin typeface="Cambria Math" panose="02040503050406030204" pitchFamily="18" charset="0"/>
                          </a:rPr>
                          <m:t>10</m:t>
                        </m:r>
                        <m:r>
                          <a:rPr lang="en-US" altLang="zh-CN" sz="1400" b="0" i="1" smtClean="0">
                            <a:solidFill>
                              <a:schemeClr val="tx1"/>
                            </a:solidFill>
                            <a:latin typeface="Cambria Math" panose="02040503050406030204" pitchFamily="18" charset="0"/>
                          </a:rPr>
                          <m:t>𝑥</m:t>
                        </m:r>
                        <m:r>
                          <a:rPr lang="en-US" altLang="zh-CN" sz="1400" b="0" i="1" smtClean="0">
                            <a:solidFill>
                              <a:schemeClr val="tx1"/>
                            </a:solidFill>
                            <a:latin typeface="Cambria Math" panose="02040503050406030204" pitchFamily="18" charset="0"/>
                          </a:rPr>
                          <m:t>1</m:t>
                        </m:r>
                      </m:sup>
                    </m:sSup>
                  </m:oMath>
                </a14:m>
                <a:r>
                  <a:rPr lang="en-US" altLang="zh-CN" sz="1400" dirty="0">
                    <a:solidFill>
                      <a:schemeClr val="tx1"/>
                    </a:solidFill>
                    <a:latin typeface="+mn-ea"/>
                  </a:rPr>
                  <a:t>, </a:t>
                </a:r>
                <a14:m>
                  <m:oMath xmlns:m="http://schemas.openxmlformats.org/officeDocument/2006/math">
                    <m:acc>
                      <m:accPr>
                        <m:chr m:val="̇"/>
                        <m:ctrlPr>
                          <a:rPr lang="en-US" altLang="zh-CN" sz="1400" i="1">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𝑚</m:t>
                        </m:r>
                      </m:e>
                    </m:acc>
                  </m:oMath>
                </a14:m>
                <a:r>
                  <a:rPr lang="zh-CN" altLang="en-US" sz="1400" dirty="0">
                    <a:solidFill>
                      <a:schemeClr val="tx1"/>
                    </a:solidFill>
                    <a:latin typeface="+mn-ea"/>
                  </a:rPr>
                  <a:t> ⋴</a:t>
                </a:r>
                <a:r>
                  <a:rPr lang="en-US" altLang="zh-CN" sz="1400" dirty="0">
                    <a:solidFill>
                      <a:schemeClr val="tx1"/>
                    </a:solidFill>
                    <a:latin typeface="+mn-ea"/>
                  </a:rPr>
                  <a:t> </a:t>
                </a:r>
                <a14:m>
                  <m:oMath xmlns:m="http://schemas.openxmlformats.org/officeDocument/2006/math">
                    <m:sSup>
                      <m:sSupPr>
                        <m:ctrlPr>
                          <a:rPr lang="en-US" altLang="zh-CN" sz="1400" i="1">
                            <a:solidFill>
                              <a:schemeClr val="tx1"/>
                            </a:solidFill>
                            <a:latin typeface="Cambria Math" panose="02040503050406030204" pitchFamily="18" charset="0"/>
                          </a:rPr>
                        </m:ctrlPr>
                      </m:sSupPr>
                      <m:e>
                        <m:r>
                          <a:rPr lang="en-US" altLang="zh-CN" sz="1400" i="1">
                            <a:solidFill>
                              <a:schemeClr val="tx1"/>
                            </a:solidFill>
                            <a:latin typeface="Cambria Math" panose="02040503050406030204" pitchFamily="18" charset="0"/>
                          </a:rPr>
                          <m:t>𝑅</m:t>
                        </m:r>
                      </m:e>
                      <m:sup>
                        <m:r>
                          <a:rPr lang="en-US" altLang="zh-CN" sz="1400" i="1">
                            <a:solidFill>
                              <a:schemeClr val="tx1"/>
                            </a:solidFill>
                            <a:latin typeface="Cambria Math" panose="02040503050406030204" pitchFamily="18" charset="0"/>
                          </a:rPr>
                          <m:t>10</m:t>
                        </m:r>
                        <m:r>
                          <a:rPr lang="en-US" altLang="zh-CN" sz="1400" i="1">
                            <a:solidFill>
                              <a:schemeClr val="tx1"/>
                            </a:solidFill>
                            <a:latin typeface="Cambria Math" panose="02040503050406030204" pitchFamily="18" charset="0"/>
                          </a:rPr>
                          <m:t>𝑥</m:t>
                        </m:r>
                        <m:r>
                          <a:rPr lang="en-US" altLang="zh-CN" sz="1400" i="1">
                            <a:solidFill>
                              <a:schemeClr val="tx1"/>
                            </a:solidFill>
                            <a:latin typeface="Cambria Math" panose="02040503050406030204" pitchFamily="18" charset="0"/>
                          </a:rPr>
                          <m:t>1</m:t>
                        </m:r>
                      </m:sup>
                    </m:sSup>
                  </m:oMath>
                </a14:m>
                <a:r>
                  <a:rPr lang="en-US" altLang="zh-CN" sz="1400" dirty="0">
                    <a:solidFill>
                      <a:schemeClr val="tx1"/>
                    </a:solidFill>
                    <a:latin typeface="+mn-ea"/>
                  </a:rPr>
                  <a:t>)</a:t>
                </a:r>
                <a:r>
                  <a:rPr lang="zh-CN" altLang="en-US" sz="1400" dirty="0">
                    <a:solidFill>
                      <a:schemeClr val="tx1"/>
                    </a:solidFill>
                    <a:latin typeface="+mn-ea"/>
                  </a:rPr>
                  <a:t>，然后它们水平堆叠在向量</a:t>
                </a:r>
                <a:r>
                  <a:rPr lang="en-US" altLang="zh-CN" sz="1400" dirty="0">
                    <a:solidFill>
                      <a:schemeClr val="tx1"/>
                    </a:solidFill>
                    <a:latin typeface="+mn-ea"/>
                  </a:rPr>
                  <a:t>q=[</a:t>
                </a:r>
                <a14:m>
                  <m:oMath xmlns:m="http://schemas.openxmlformats.org/officeDocument/2006/math">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𝑠</m:t>
                        </m:r>
                      </m:e>
                    </m:acc>
                  </m:oMath>
                </a14:m>
                <a:r>
                  <a:rPr lang="en-US" altLang="zh-CN" sz="1400" dirty="0">
                    <a:solidFill>
                      <a:schemeClr val="tx1"/>
                    </a:solidFill>
                    <a:latin typeface="+mn-ea"/>
                  </a:rPr>
                  <a:t>;</a:t>
                </a:r>
                <a:r>
                  <a:rPr lang="en-US" altLang="zh-CN" sz="1400" dirty="0">
                    <a:solidFill>
                      <a:schemeClr val="tx1"/>
                    </a:solidFill>
                  </a:rPr>
                  <a:t> </a:t>
                </a:r>
                <a14:m>
                  <m:oMath xmlns:m="http://schemas.openxmlformats.org/officeDocument/2006/math">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𝑚</m:t>
                        </m:r>
                      </m:e>
                    </m:acc>
                  </m:oMath>
                </a14:m>
                <a:r>
                  <a:rPr lang="en-US" altLang="zh-CN" sz="1400" dirty="0">
                    <a:solidFill>
                      <a:schemeClr val="tx1"/>
                    </a:solidFill>
                    <a:latin typeface="+mn-ea"/>
                  </a:rPr>
                  <a:t>] </a:t>
                </a:r>
                <a:r>
                  <a:rPr lang="zh-CN" altLang="en-US" sz="1400" dirty="0">
                    <a:solidFill>
                      <a:schemeClr val="tx1"/>
                    </a:solidFill>
                    <a:latin typeface="+mn-ea"/>
                  </a:rPr>
                  <a:t>中。</a:t>
                </a:r>
                <a:endParaRPr lang="en-US" altLang="zh-CN" sz="1400" dirty="0">
                  <a:solidFill>
                    <a:schemeClr val="tx1"/>
                  </a:solidFill>
                  <a:latin typeface="+mn-ea"/>
                </a:endParaRPr>
              </a:p>
              <a:p>
                <a:endParaRPr lang="zh-CN" altLang="en-US" sz="1600" dirty="0">
                  <a:solidFill>
                    <a:schemeClr val="tx1"/>
                  </a:solidFill>
                  <a:latin typeface="+mn-ea"/>
                </a:endParaRPr>
              </a:p>
            </p:txBody>
          </p:sp>
        </mc:Choice>
        <mc:Fallback>
          <p:sp>
            <p:nvSpPr>
              <p:cNvPr id="32" name="文本框 31">
                <a:extLst>
                  <a:ext uri="{FF2B5EF4-FFF2-40B4-BE49-F238E27FC236}">
                    <a16:creationId xmlns:a16="http://schemas.microsoft.com/office/drawing/2014/main" id="{458178CB-A52B-4767-82D2-50FC7803ECDA}"/>
                  </a:ext>
                </a:extLst>
              </p:cNvPr>
              <p:cNvSpPr txBox="1">
                <a:spLocks noRot="1" noChangeAspect="1" noMove="1" noResize="1" noEditPoints="1" noAdjustHandles="1" noChangeArrowheads="1" noChangeShapeType="1" noTextEdit="1"/>
              </p:cNvSpPr>
              <p:nvPr/>
            </p:nvSpPr>
            <p:spPr>
              <a:xfrm>
                <a:off x="835390" y="1631168"/>
                <a:ext cx="4867093" cy="4333449"/>
              </a:xfrm>
              <a:prstGeom prst="rect">
                <a:avLst/>
              </a:prstGeom>
              <a:blipFill>
                <a:blip r:embed="rId2"/>
                <a:stretch>
                  <a:fillRect/>
                </a:stretch>
              </a:blipFill>
              <a:ln>
                <a:noFill/>
              </a:ln>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DABE2B83-4B27-4C83-B94F-AC7AD8433D17}"/>
              </a:ext>
            </a:extLst>
          </p:cNvPr>
          <p:cNvSpPr txBox="1"/>
          <p:nvPr/>
        </p:nvSpPr>
        <p:spPr>
          <a:xfrm>
            <a:off x="905546" y="234948"/>
            <a:ext cx="6023892" cy="584775"/>
          </a:xfrm>
          <a:prstGeom prst="rect">
            <a:avLst/>
          </a:prstGeom>
          <a:noFill/>
        </p:spPr>
        <p:txBody>
          <a:bodyPr wrap="square" rtlCol="0">
            <a:spAutoFit/>
          </a:bodyPr>
          <a:lstStyle/>
          <a:p>
            <a:r>
              <a:rPr lang="en-US" altLang="zh-CN" sz="3200" b="1" dirty="0"/>
              <a:t>Step2:</a:t>
            </a:r>
            <a:r>
              <a:rPr lang="zh-CN" altLang="en-US" sz="3200" b="1" dirty="0"/>
              <a:t>显著顶点聚类</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2908783-0D6D-6A96-6FD1-0CC91AF5467A}"/>
                  </a:ext>
                </a:extLst>
              </p:cNvPr>
              <p:cNvSpPr txBox="1"/>
              <p:nvPr/>
            </p:nvSpPr>
            <p:spPr>
              <a:xfrm>
                <a:off x="6542307" y="1772033"/>
                <a:ext cx="4566054" cy="3497259"/>
              </a:xfrm>
              <a:prstGeom prst="rect">
                <a:avLst/>
              </a:prstGeom>
              <a:noFill/>
              <a:ln>
                <a:noFill/>
              </a:ln>
            </p:spPr>
            <p:txBody>
              <a:bodyPr wrap="square" lIns="180000" tIns="180000" rIns="180000" bIns="180000" rtlCol="0">
                <a:spAutoFit/>
              </a:bodyPr>
              <a:lstStyle>
                <a:defPPr>
                  <a:defRPr lang="zh-CN"/>
                </a:defPPr>
                <a:lvl1pPr>
                  <a:lnSpc>
                    <a:spcPct val="130000"/>
                  </a:lnSpc>
                  <a:defRPr spc="100">
                    <a:solidFill>
                      <a:schemeClr val="tx1">
                        <a:lumMod val="75000"/>
                        <a:lumOff val="25000"/>
                      </a:schemeClr>
                    </a:solidFill>
                  </a:defRPr>
                </a:lvl1pPr>
              </a:lstStyle>
              <a:p>
                <a:r>
                  <a:rPr lang="zh-CN" altLang="en-US" sz="1400" dirty="0">
                    <a:solidFill>
                      <a:schemeClr val="tx1"/>
                    </a:solidFill>
                    <a:latin typeface="+mn-ea"/>
                  </a:rPr>
                  <a:t>由向量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𝑞</m:t>
                        </m:r>
                      </m:e>
                      <m:sub>
                        <m:r>
                          <a:rPr lang="en-US" altLang="zh-CN" sz="1400" b="0" i="1" smtClean="0">
                            <a:solidFill>
                              <a:schemeClr val="tx1"/>
                            </a:solidFill>
                            <a:latin typeface="Cambria Math" panose="02040503050406030204" pitchFamily="18" charset="0"/>
                          </a:rPr>
                          <m:t>𝐴</m:t>
                        </m:r>
                      </m:sub>
                    </m:sSub>
                  </m:oMath>
                </a14:m>
                <a:r>
                  <a:rPr lang="zh-CN" altLang="en-US" sz="1400" dirty="0">
                    <a:solidFill>
                      <a:schemeClr val="tx1"/>
                    </a:solidFill>
                    <a:latin typeface="+mn-ea"/>
                  </a:rPr>
                  <a:t>和</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b="0" i="1" smtClean="0">
                            <a:solidFill>
                              <a:schemeClr val="tx1"/>
                            </a:solidFill>
                            <a:latin typeface="Cambria Math" panose="02040503050406030204" pitchFamily="18" charset="0"/>
                          </a:rPr>
                          <m:t>𝐵</m:t>
                        </m:r>
                      </m:sub>
                    </m:sSub>
                  </m:oMath>
                </a14:m>
                <a:r>
                  <a:rPr lang="zh-CN" altLang="en-US" sz="1400" dirty="0">
                    <a:solidFill>
                      <a:schemeClr val="tx1"/>
                    </a:solidFill>
                    <a:latin typeface="+mn-ea"/>
                  </a:rPr>
                  <a:t>定义的两个模型 </a:t>
                </a:r>
                <a:r>
                  <a:rPr lang="en-US" altLang="zh-CN" sz="1400" dirty="0">
                    <a:solidFill>
                      <a:schemeClr val="tx1"/>
                    </a:solidFill>
                    <a:latin typeface="+mn-ea"/>
                  </a:rPr>
                  <a:t>A </a:t>
                </a:r>
                <a:r>
                  <a:rPr lang="zh-CN" altLang="en-US" sz="1400" dirty="0">
                    <a:solidFill>
                      <a:schemeClr val="tx1"/>
                    </a:solidFill>
                    <a:latin typeface="+mn-ea"/>
                  </a:rPr>
                  <a:t>和 </a:t>
                </a:r>
                <a:r>
                  <a:rPr lang="en-US" altLang="zh-CN" sz="1400" dirty="0">
                    <a:solidFill>
                      <a:schemeClr val="tx1"/>
                    </a:solidFill>
                    <a:latin typeface="+mn-ea"/>
                  </a:rPr>
                  <a:t>B </a:t>
                </a:r>
                <a:r>
                  <a:rPr lang="zh-CN" altLang="en-US" sz="1400" dirty="0">
                    <a:solidFill>
                      <a:schemeClr val="tx1"/>
                    </a:solidFill>
                    <a:latin typeface="+mn-ea"/>
                  </a:rPr>
                  <a:t>的相关系数 </a:t>
                </a:r>
                <a:r>
                  <a:rPr lang="en-US" altLang="zh-CN" sz="1400" dirty="0">
                    <a:solidFill>
                      <a:schemeClr val="tx1"/>
                    </a:solidFill>
                    <a:latin typeface="+mn-ea"/>
                  </a:rPr>
                  <a:t>r </a:t>
                </a:r>
                <a:r>
                  <a:rPr lang="zh-CN" altLang="en-US" sz="1400" dirty="0">
                    <a:solidFill>
                      <a:schemeClr val="tx1"/>
                    </a:solidFill>
                    <a:latin typeface="+mn-ea"/>
                  </a:rPr>
                  <a:t>为：</a:t>
                </a:r>
                <a:endParaRPr lang="en-US" altLang="zh-CN" sz="1400" dirty="0">
                  <a:solidFill>
                    <a:schemeClr val="tx1"/>
                  </a:solidFill>
                  <a:latin typeface="+mn-ea"/>
                </a:endParaRPr>
              </a:p>
              <a:p>
                <a:endParaRPr lang="en-US" altLang="zh-CN" sz="1400" dirty="0">
                  <a:solidFill>
                    <a:schemeClr val="tx1"/>
                  </a:solidFill>
                  <a:latin typeface="+mn-ea"/>
                </a:endParaRPr>
              </a:p>
              <a:p>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ea typeface="Cambria Math" panose="02040503050406030204" pitchFamily="18" charset="0"/>
                        </a:rPr>
                        <m:t>𝑟</m:t>
                      </m:r>
                      <m:r>
                        <a:rPr lang="en-US" altLang="zh-CN" sz="1400" i="1" smtClean="0">
                          <a:solidFill>
                            <a:schemeClr val="tx1"/>
                          </a:solidFill>
                          <a:latin typeface="Cambria Math" panose="02040503050406030204" pitchFamily="18" charset="0"/>
                          <a:ea typeface="Cambria Math" panose="02040503050406030204" pitchFamily="18" charset="0"/>
                        </a:rPr>
                        <m:t>=</m:t>
                      </m:r>
                      <m:f>
                        <m:fPr>
                          <m:ctrlPr>
                            <a:rPr lang="en-US" altLang="zh-CN" sz="1400" i="1" smtClean="0">
                              <a:solidFill>
                                <a:schemeClr val="tx1"/>
                              </a:solidFill>
                              <a:latin typeface="Cambria Math" panose="02040503050406030204" pitchFamily="18" charset="0"/>
                              <a:ea typeface="Cambria Math" panose="02040503050406030204" pitchFamily="18" charset="0"/>
                            </a:rPr>
                          </m:ctrlPr>
                        </m:fPr>
                        <m:num>
                          <m:nary>
                            <m:naryPr>
                              <m:chr m:val="∑"/>
                              <m:ctrlPr>
                                <a:rPr lang="zh-CN" altLang="en-US"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20</m:t>
                              </m:r>
                            </m:sup>
                            <m:e>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𝐴</m:t>
                                  </m:r>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acc>
                                <m:accPr>
                                  <m:chr m:val="̅"/>
                                  <m:ctrlPr>
                                    <a:rPr lang="en-US" altLang="zh-CN" sz="1400" i="1">
                                      <a:solidFill>
                                        <a:schemeClr val="tx1"/>
                                      </a:solidFill>
                                      <a:latin typeface="Cambria Math" panose="02040503050406030204" pitchFamily="18" charset="0"/>
                                    </a:rPr>
                                  </m:ctrlPr>
                                </m:acc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𝐴</m:t>
                                      </m:r>
                                    </m:sub>
                                  </m:sSub>
                                </m:e>
                              </m:acc>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𝐵</m:t>
                                  </m:r>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acc>
                                <m:accPr>
                                  <m:chr m:val="̅"/>
                                  <m:ctrlPr>
                                    <a:rPr lang="en-US" altLang="zh-CN" sz="1400" i="1">
                                      <a:solidFill>
                                        <a:schemeClr val="tx1"/>
                                      </a:solidFill>
                                      <a:latin typeface="Cambria Math" panose="02040503050406030204" pitchFamily="18" charset="0"/>
                                    </a:rPr>
                                  </m:ctrlPr>
                                </m:acc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𝐵</m:t>
                                      </m:r>
                                    </m:sub>
                                  </m:sSub>
                                </m:e>
                              </m:acc>
                              <m:r>
                                <a:rPr lang="en-US" altLang="zh-CN" sz="1400" i="1">
                                  <a:solidFill>
                                    <a:schemeClr val="tx1"/>
                                  </a:solidFill>
                                  <a:latin typeface="Cambria Math" panose="02040503050406030204" pitchFamily="18" charset="0"/>
                                </a:rPr>
                                <m:t>)</m:t>
                              </m:r>
                            </m:e>
                          </m:nary>
                        </m:num>
                        <m:den>
                          <m:rad>
                            <m:radPr>
                              <m:degHide m:val="on"/>
                              <m:ctrlPr>
                                <a:rPr lang="en-US" altLang="zh-CN" sz="1400" i="1" smtClean="0">
                                  <a:solidFill>
                                    <a:schemeClr val="tx1"/>
                                  </a:solidFill>
                                  <a:latin typeface="Cambria Math" panose="02040503050406030204" pitchFamily="18" charset="0"/>
                                  <a:ea typeface="Cambria Math" panose="02040503050406030204" pitchFamily="18" charset="0"/>
                                </a:rPr>
                              </m:ctrlPr>
                            </m:radPr>
                            <m:deg/>
                            <m:e>
                              <m:r>
                                <a:rPr lang="en-US" altLang="zh-CN" sz="1400" b="0" i="1" smtClean="0">
                                  <a:solidFill>
                                    <a:schemeClr val="tx1"/>
                                  </a:solidFill>
                                  <a:latin typeface="Cambria Math" panose="02040503050406030204" pitchFamily="18" charset="0"/>
                                  <a:ea typeface="Cambria Math" panose="02040503050406030204" pitchFamily="18" charset="0"/>
                                </a:rPr>
                                <m:t>(</m:t>
                              </m:r>
                              <m:nary>
                                <m:naryPr>
                                  <m:chr m:val="∑"/>
                                  <m:ctrlPr>
                                    <a:rPr lang="zh-CN" altLang="en-US"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20</m:t>
                                  </m:r>
                                </m:sup>
                                <m:e>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𝐴</m:t>
                                      </m:r>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acc>
                                    <m:accPr>
                                      <m:chr m:val="̅"/>
                                      <m:ctrlPr>
                                        <a:rPr lang="en-US" altLang="zh-CN" sz="1400" i="1">
                                          <a:solidFill>
                                            <a:schemeClr val="tx1"/>
                                          </a:solidFill>
                                          <a:latin typeface="Cambria Math" panose="02040503050406030204" pitchFamily="18" charset="0"/>
                                        </a:rPr>
                                      </m:ctrlPr>
                                    </m:acc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𝐴</m:t>
                                          </m:r>
                                        </m:sub>
                                      </m:sSub>
                                    </m:e>
                                  </m:acc>
                                  <m:r>
                                    <a:rPr lang="en-US" altLang="zh-CN" sz="1400" i="1">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m:t>
                                  </m:r>
                                  <m:nary>
                                    <m:naryPr>
                                      <m:chr m:val="∑"/>
                                      <m:ctrlPr>
                                        <a:rPr lang="zh-CN" altLang="en-US" sz="1400" i="1">
                                          <a:solidFill>
                                            <a:schemeClr val="tx1"/>
                                          </a:solidFill>
                                          <a:latin typeface="Cambria Math" panose="02040503050406030204" pitchFamily="18" charset="0"/>
                                        </a:rPr>
                                      </m:ctrlPr>
                                    </m:naryPr>
                                    <m:sub>
                                      <m:r>
                                        <m:rPr>
                                          <m:brk m:alnAt="23"/>
                                        </m:rP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up>
                                      <m:r>
                                        <a:rPr lang="en-US" altLang="zh-CN" sz="1400" i="1">
                                          <a:solidFill>
                                            <a:schemeClr val="tx1"/>
                                          </a:solidFill>
                                          <a:latin typeface="Cambria Math" panose="02040503050406030204" pitchFamily="18" charset="0"/>
                                        </a:rPr>
                                        <m:t>20</m:t>
                                      </m:r>
                                    </m:sup>
                                    <m:e>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𝐵</m:t>
                                          </m:r>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acc>
                                        <m:accPr>
                                          <m:chr m:val="̅"/>
                                          <m:ctrlPr>
                                            <a:rPr lang="en-US" altLang="zh-CN" sz="1400" i="1">
                                              <a:solidFill>
                                                <a:schemeClr val="tx1"/>
                                              </a:solidFill>
                                              <a:latin typeface="Cambria Math" panose="02040503050406030204" pitchFamily="18" charset="0"/>
                                            </a:rPr>
                                          </m:ctrlPr>
                                        </m:acc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i="1">
                                                  <a:solidFill>
                                                    <a:schemeClr val="tx1"/>
                                                  </a:solidFill>
                                                  <a:latin typeface="Cambria Math" panose="02040503050406030204" pitchFamily="18" charset="0"/>
                                                </a:rPr>
                                                <m:t>𝐵</m:t>
                                              </m:r>
                                            </m:sub>
                                          </m:sSub>
                                        </m:e>
                                      </m:acc>
                                      <m:r>
                                        <a:rPr lang="en-US" altLang="zh-CN" sz="1400" i="1">
                                          <a:solidFill>
                                            <a:schemeClr val="tx1"/>
                                          </a:solidFill>
                                          <a:latin typeface="Cambria Math" panose="02040503050406030204" pitchFamily="18" charset="0"/>
                                        </a:rPr>
                                        <m:t>)</m:t>
                                      </m:r>
                                    </m:e>
                                  </m:nary>
                                  <m:r>
                                    <a:rPr lang="en-US" altLang="zh-CN" sz="1400" b="0" i="1" smtClean="0">
                                      <a:solidFill>
                                        <a:schemeClr val="tx1"/>
                                      </a:solidFill>
                                      <a:latin typeface="Cambria Math" panose="02040503050406030204" pitchFamily="18" charset="0"/>
                                    </a:rPr>
                                    <m:t>)</m:t>
                                  </m:r>
                                </m:e>
                              </m:nary>
                            </m:e>
                          </m:rad>
                        </m:den>
                      </m:f>
                    </m:oMath>
                  </m:oMathPara>
                </a14:m>
                <a:endParaRPr lang="en-US" altLang="zh-CN" sz="1400" dirty="0">
                  <a:solidFill>
                    <a:schemeClr val="tx1"/>
                  </a:solidFill>
                  <a:latin typeface="+mn-ea"/>
                </a:endParaRPr>
              </a:p>
              <a:p>
                <a:endParaRPr lang="en-US" altLang="zh-CN" sz="1400" dirty="0">
                  <a:solidFill>
                    <a:schemeClr val="tx1"/>
                  </a:solidFill>
                  <a:latin typeface="+mn-ea"/>
                </a:endParaRPr>
              </a:p>
              <a:p>
                <a:endParaRPr lang="en-US" altLang="zh-CN" sz="1400" dirty="0">
                  <a:solidFill>
                    <a:schemeClr val="tx1"/>
                  </a:solidFill>
                  <a:latin typeface="+mn-ea"/>
                </a:endParaRPr>
              </a:p>
              <a:p>
                <a:r>
                  <a:rPr lang="zh-CN" altLang="en-US" sz="1400" dirty="0">
                    <a:solidFill>
                      <a:schemeClr val="tx1"/>
                    </a:solidFill>
                    <a:latin typeface="+mn-ea"/>
                  </a:rPr>
                  <a:t>其中 </a:t>
                </a:r>
                <a14:m>
                  <m:oMath xmlns:m="http://schemas.openxmlformats.org/officeDocument/2006/math">
                    <m:acc>
                      <m:accPr>
                        <m:chr m:val="̅"/>
                        <m:ctrlPr>
                          <a:rPr lang="en-US" altLang="zh-CN" sz="1400" i="1" smtClean="0">
                            <a:solidFill>
                              <a:schemeClr val="tx1"/>
                            </a:solidFill>
                            <a:latin typeface="Cambria Math" panose="02040503050406030204" pitchFamily="18" charset="0"/>
                          </a:rPr>
                        </m:ctrlPr>
                      </m:accPr>
                      <m:e>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𝑞</m:t>
                            </m:r>
                          </m:e>
                          <m:sub>
                            <m:r>
                              <a:rPr lang="en-US" altLang="zh-CN" sz="1400" b="0" i="1" smtClean="0">
                                <a:solidFill>
                                  <a:schemeClr val="tx1"/>
                                </a:solidFill>
                                <a:latin typeface="Cambria Math" panose="02040503050406030204" pitchFamily="18" charset="0"/>
                              </a:rPr>
                              <m:t>∗</m:t>
                            </m:r>
                          </m:sub>
                        </m:sSub>
                      </m:e>
                    </m:acc>
                  </m:oMath>
                </a14:m>
                <a:r>
                  <a:rPr lang="zh-CN" altLang="en-US" sz="1400" dirty="0">
                    <a:solidFill>
                      <a:schemeClr val="tx1"/>
                    </a:solidFill>
                    <a:latin typeface="+mn-ea"/>
                  </a:rPr>
                  <a:t>表示平均值。</a:t>
                </a:r>
                <a:r>
                  <a:rPr lang="en-US" altLang="zh-CN" sz="1400" dirty="0">
                    <a:solidFill>
                      <a:schemeClr val="tx1"/>
                    </a:solidFill>
                    <a:latin typeface="+mn-ea"/>
                  </a:rPr>
                  <a:t>r </a:t>
                </a:r>
                <a:r>
                  <a:rPr lang="zh-CN" altLang="en-US" sz="1400" dirty="0">
                    <a:solidFill>
                      <a:schemeClr val="tx1"/>
                    </a:solidFill>
                    <a:latin typeface="+mn-ea"/>
                  </a:rPr>
                  <a:t>越低，</a:t>
                </a:r>
                <a:r>
                  <a:rPr lang="en-US" altLang="zh-CN" sz="1400" dirty="0">
                    <a:solidFill>
                      <a:schemeClr val="tx1"/>
                    </a:solidFill>
                    <a:latin typeface="+mn-ea"/>
                  </a:rPr>
                  <a:t>A </a:t>
                </a:r>
                <a:r>
                  <a:rPr lang="zh-CN" altLang="en-US" sz="1400" dirty="0">
                    <a:solidFill>
                      <a:schemeClr val="tx1"/>
                    </a:solidFill>
                    <a:latin typeface="+mn-ea"/>
                  </a:rPr>
                  <a:t>和 </a:t>
                </a:r>
                <a:r>
                  <a:rPr lang="en-US" altLang="zh-CN" sz="1400" dirty="0">
                    <a:solidFill>
                      <a:schemeClr val="tx1"/>
                    </a:solidFill>
                    <a:latin typeface="+mn-ea"/>
                  </a:rPr>
                  <a:t>B </a:t>
                </a:r>
                <a:r>
                  <a:rPr lang="zh-CN" altLang="en-US" sz="1400" dirty="0">
                    <a:solidFill>
                      <a:schemeClr val="tx1"/>
                    </a:solidFill>
                    <a:latin typeface="+mn-ea"/>
                  </a:rPr>
                  <a:t>之间的相似性越高。</a:t>
                </a:r>
                <a:endParaRPr lang="en-US" altLang="zh-CN" sz="1400" dirty="0">
                  <a:solidFill>
                    <a:schemeClr val="tx1"/>
                  </a:solidFill>
                  <a:latin typeface="+mn-ea"/>
                </a:endParaRPr>
              </a:p>
              <a:p>
                <a:endParaRPr lang="zh-CN" altLang="en-US" sz="1400" dirty="0">
                  <a:solidFill>
                    <a:schemeClr val="tx1"/>
                  </a:solidFill>
                  <a:latin typeface="+mn-ea"/>
                </a:endParaRPr>
              </a:p>
            </p:txBody>
          </p:sp>
        </mc:Choice>
        <mc:Fallback>
          <p:sp>
            <p:nvSpPr>
              <p:cNvPr id="2" name="文本框 1">
                <a:extLst>
                  <a:ext uri="{FF2B5EF4-FFF2-40B4-BE49-F238E27FC236}">
                    <a16:creationId xmlns:a16="http://schemas.microsoft.com/office/drawing/2014/main" id="{52908783-0D6D-6A96-6FD1-0CC91AF5467A}"/>
                  </a:ext>
                </a:extLst>
              </p:cNvPr>
              <p:cNvSpPr txBox="1">
                <a:spLocks noRot="1" noChangeAspect="1" noMove="1" noResize="1" noEditPoints="1" noAdjustHandles="1" noChangeArrowheads="1" noChangeShapeType="1" noTextEdit="1"/>
              </p:cNvSpPr>
              <p:nvPr/>
            </p:nvSpPr>
            <p:spPr>
              <a:xfrm>
                <a:off x="6542307" y="1772033"/>
                <a:ext cx="4566054" cy="3497259"/>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2419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5A76C1-87B0-4E0A-A5BF-D4B8FCDDD4F6}"/>
              </a:ext>
            </a:extLst>
          </p:cNvPr>
          <p:cNvSpPr txBox="1"/>
          <p:nvPr/>
        </p:nvSpPr>
        <p:spPr>
          <a:xfrm>
            <a:off x="927894" y="3045480"/>
            <a:ext cx="5701506" cy="523220"/>
          </a:xfrm>
          <a:prstGeom prst="rect">
            <a:avLst/>
          </a:prstGeom>
          <a:noFill/>
        </p:spPr>
        <p:txBody>
          <a:bodyPr wrap="square" rtlCol="0">
            <a:spAutoFit/>
          </a:bodyPr>
          <a:lstStyle/>
          <a:p>
            <a:pPr algn="ctr"/>
            <a:r>
              <a:rPr lang="zh-CN" altLang="en-US" sz="2800" b="1" dirty="0">
                <a:solidFill>
                  <a:srgbClr val="7E0C6E"/>
                </a:solidFill>
                <a:ea typeface="思源宋体 CN Medium" panose="02020500000000000000" pitchFamily="18" charset="-122"/>
              </a:rPr>
              <a:t>二</a:t>
            </a:r>
            <a:r>
              <a:rPr lang="en-US" altLang="zh-CN" sz="2800" b="1" dirty="0">
                <a:solidFill>
                  <a:srgbClr val="7E0C6E"/>
                </a:solidFill>
                <a:ea typeface="思源宋体 CN Medium" panose="02020500000000000000" pitchFamily="18" charset="-122"/>
              </a:rPr>
              <a:t>·</a:t>
            </a:r>
            <a:r>
              <a:rPr lang="zh-CN" altLang="en-US" sz="2800" b="1" dirty="0">
                <a:solidFill>
                  <a:srgbClr val="7E0C6E"/>
                </a:solidFill>
                <a:ea typeface="思源宋体 CN Medium" panose="02020500000000000000" pitchFamily="18" charset="-122"/>
              </a:rPr>
              <a:t>基于角度和曲率显著性的点聚合</a:t>
            </a:r>
          </a:p>
        </p:txBody>
      </p:sp>
      <p:sp>
        <p:nvSpPr>
          <p:cNvPr id="3" name="文本框 2">
            <a:extLst>
              <a:ext uri="{FF2B5EF4-FFF2-40B4-BE49-F238E27FC236}">
                <a16:creationId xmlns:a16="http://schemas.microsoft.com/office/drawing/2014/main" id="{5FE596ED-9E3C-4C55-99EB-964825B08CAB}"/>
              </a:ext>
            </a:extLst>
          </p:cNvPr>
          <p:cNvSpPr txBox="1"/>
          <p:nvPr/>
        </p:nvSpPr>
        <p:spPr>
          <a:xfrm>
            <a:off x="1333897" y="3518694"/>
            <a:ext cx="4889500" cy="707886"/>
          </a:xfrm>
          <a:prstGeom prst="rect">
            <a:avLst/>
          </a:prstGeom>
          <a:noFill/>
        </p:spPr>
        <p:txBody>
          <a:bodyPr wrap="square" rtlCol="0">
            <a:spAutoFit/>
          </a:bodyPr>
          <a:lstStyle/>
          <a:p>
            <a:pPr algn="ctr"/>
            <a:r>
              <a:rPr lang="en-US" altLang="zh-CN" sz="4000" b="1" dirty="0">
                <a:solidFill>
                  <a:srgbClr val="7E0C6E">
                    <a:alpha val="34000"/>
                  </a:srgbClr>
                </a:solidFill>
              </a:rPr>
              <a:t>(PC)</a:t>
            </a:r>
            <a:endParaRPr lang="zh-CN" altLang="en-US" sz="4000" b="1" dirty="0">
              <a:solidFill>
                <a:srgbClr val="7E0C6E">
                  <a:alpha val="34000"/>
                </a:srgbClr>
              </a:solidFill>
            </a:endParaRPr>
          </a:p>
        </p:txBody>
      </p:sp>
    </p:spTree>
    <p:extLst>
      <p:ext uri="{BB962C8B-B14F-4D97-AF65-F5344CB8AC3E}">
        <p14:creationId xmlns:p14="http://schemas.microsoft.com/office/powerpoint/2010/main" val="19356734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2278</Words>
  <Application>Microsoft Office PowerPoint</Application>
  <PresentationFormat>宽屏</PresentationFormat>
  <Paragraphs>152</Paragraphs>
  <Slides>22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等线</vt:lpstr>
      <vt:lpstr>仿宋_GB2312</vt:lpstr>
      <vt:lpstr>华文彩云</vt:lpstr>
      <vt:lpstr>华文新魏</vt:lpstr>
      <vt:lpstr>思源宋体 CN Medium</vt:lpstr>
      <vt:lpstr>宋体</vt:lpstr>
      <vt:lpstr>微软雅黑</vt:lpstr>
      <vt:lpstr>禹卫书法行书简体
</vt:lpstr>
      <vt:lpstr>Arial</vt:lpstr>
      <vt:lpstr>Calibri</vt:lpstr>
      <vt:lpstr>Cambria Math</vt:lpstr>
      <vt:lpstr>Courier New</vt:lpstr>
      <vt:lpstr>Javanese Text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石 家琪</cp:lastModifiedBy>
  <cp:revision>36</cp:revision>
  <dcterms:created xsi:type="dcterms:W3CDTF">2020-05-11T12:03:01Z</dcterms:created>
  <dcterms:modified xsi:type="dcterms:W3CDTF">2023-04-29T08:14:17Z</dcterms:modified>
</cp:coreProperties>
</file>